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62" r:id="rId5"/>
    <p:sldId id="263" r:id="rId6"/>
    <p:sldId id="265" r:id="rId7"/>
    <p:sldId id="266" r:id="rId8"/>
    <p:sldId id="268" r:id="rId9"/>
    <p:sldId id="267" r:id="rId10"/>
    <p:sldId id="269" r:id="rId11"/>
    <p:sldId id="264" r:id="rId12"/>
    <p:sldId id="271" r:id="rId13"/>
    <p:sldId id="272" r:id="rId14"/>
    <p:sldId id="273" r:id="rId15"/>
    <p:sldId id="275" r:id="rId16"/>
    <p:sldId id="278" r:id="rId17"/>
    <p:sldId id="276" r:id="rId18"/>
    <p:sldId id="277" r:id="rId19"/>
    <p:sldId id="279" r:id="rId20"/>
    <p:sldId id="256" r:id="rId21"/>
    <p:sldId id="259" r:id="rId22"/>
    <p:sldId id="280" r:id="rId23"/>
    <p:sldId id="260" r:id="rId2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" dirty="0">
              <a:latin typeface="Bahnschrift SemiBold" panose="020B0502040204020203" pitchFamily="34" charset="0"/>
            </a:rPr>
            <a:t>заявок 3 млн.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dirty="0">
              <a:latin typeface="Bahnschrift SemiBold" panose="020B0502040204020203" pitchFamily="34" charset="0"/>
            </a:rPr>
            <a:t>параметры кредита 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93DC3F7E-9B2E-4376-B89E-C51C9021CD5E}">
      <dgm:prSet phldrT="[Text]"/>
      <dgm:spPr/>
      <dgm:t>
        <a:bodyPr rtlCol="0"/>
        <a:lstStyle/>
        <a:p>
          <a:pPr rtl="0"/>
          <a:r>
            <a:rPr lang="ru" dirty="0">
              <a:latin typeface="Bahnschrift SemiBold" panose="020B0502040204020203" pitchFamily="34" charset="0"/>
            </a:rPr>
            <a:t>записей </a:t>
          </a:r>
          <a:r>
            <a:rPr lang="ru-RU" altLang="ru-RU" dirty="0">
              <a:latin typeface="Bahnschrift SemiBold" panose="020B0502040204020203" pitchFamily="34" charset="0"/>
            </a:rPr>
            <a:t>26 млн.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11DC24C1-2DBB-409D-AA16-4BD85D75FAA4}" type="parTrans" cxnId="{8F7D89B5-5E69-4896-A1D8-806EEA4EB90B}">
      <dgm:prSet/>
      <dgm:spPr/>
      <dgm:t>
        <a:bodyPr/>
        <a:lstStyle/>
        <a:p>
          <a:endParaRPr lang="ru-RU"/>
        </a:p>
      </dgm:t>
    </dgm:pt>
    <dgm:pt modelId="{E307CA5E-4D20-4883-9F81-58C59A214196}" type="sibTrans" cxnId="{8F7D89B5-5E69-4896-A1D8-806EEA4EB90B}">
      <dgm:prSet/>
      <dgm:spPr/>
      <dgm:t>
        <a:bodyPr/>
        <a:lstStyle/>
        <a:p>
          <a:endParaRPr lang="ru-RU"/>
        </a:p>
      </dgm:t>
    </dgm:pt>
    <dgm:pt modelId="{E7FFD1EC-BB25-4961-BA9A-9E3A748FF782}">
      <dgm:prSet phldrT="[Text]"/>
      <dgm:spPr/>
      <dgm:t>
        <a:bodyPr rtlCol="0"/>
        <a:lstStyle/>
        <a:p>
          <a:pPr rtl="0"/>
          <a:r>
            <a:rPr lang="ru" dirty="0">
              <a:latin typeface="Bahnschrift SemiBold" panose="020B0502040204020203" pitchFamily="34" charset="0"/>
            </a:rPr>
            <a:t>сроки, суммы, просрочки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FA8AE5AA-797A-48AE-8814-CD72DA3F1A00}" type="parTrans" cxnId="{E01BB3BE-5374-4DB6-9518-D229F1269D2E}">
      <dgm:prSet/>
      <dgm:spPr/>
      <dgm:t>
        <a:bodyPr/>
        <a:lstStyle/>
        <a:p>
          <a:endParaRPr lang="ru-RU"/>
        </a:p>
      </dgm:t>
    </dgm:pt>
    <dgm:pt modelId="{EAF086EA-B428-4546-B647-B76C069B1B24}" type="sibTrans" cxnId="{E01BB3BE-5374-4DB6-9518-D229F1269D2E}">
      <dgm:prSet/>
      <dgm:spPr/>
      <dgm:t>
        <a:bodyPr/>
        <a:lstStyle/>
        <a:p>
          <a:endParaRPr lang="ru-RU"/>
        </a:p>
      </dgm:t>
    </dgm:pt>
    <dgm:pt modelId="{7C6685A1-8DC5-410F-A88A-49A3EA91DFED}">
      <dgm:prSet phldrT="[Text]"/>
      <dgm:spPr/>
      <dgm:t>
        <a:bodyPr rtlCol="0"/>
        <a:lstStyle/>
        <a:p>
          <a:pPr rtl="0"/>
          <a:r>
            <a:rPr lang="ru-RU" dirty="0">
              <a:latin typeface="Bahnschrift SemiBold" panose="020B0502040204020203" pitchFamily="34" charset="0"/>
            </a:rPr>
            <a:t>целевая – </a:t>
          </a:r>
          <a:r>
            <a:rPr lang="en-US" dirty="0">
              <a:latin typeface="Bahnschrift SemiBold" panose="020B0502040204020203" pitchFamily="34" charset="0"/>
            </a:rPr>
            <a:t>flag 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C0AAABFA-B396-4515-A5A9-75ABA6BB571C}" type="parTrans" cxnId="{47558214-5654-40EF-A488-58B6DE35E857}">
      <dgm:prSet/>
      <dgm:spPr/>
      <dgm:t>
        <a:bodyPr/>
        <a:lstStyle/>
        <a:p>
          <a:endParaRPr lang="ru-RU"/>
        </a:p>
      </dgm:t>
    </dgm:pt>
    <dgm:pt modelId="{D1A17DFD-9C2D-4B83-8E7F-6780D87274A7}" type="sibTrans" cxnId="{47558214-5654-40EF-A488-58B6DE35E857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/>
      <dgm:spPr/>
    </dgm:pt>
    <dgm:pt modelId="{704EBC2E-EACF-4D35-9B46-E62F2B7C9328}" type="pres">
      <dgm:prSet presAssocID="{93DC3F7E-9B2E-4376-B89E-C51C9021CD5E}" presName="text_2" presStyleLbl="node1" presStyleIdx="1" presStyleCnt="5">
        <dgm:presLayoutVars>
          <dgm:bulletEnabled val="1"/>
        </dgm:presLayoutVars>
      </dgm:prSet>
      <dgm:spPr/>
    </dgm:pt>
    <dgm:pt modelId="{B8B37420-9C9C-417D-BBB9-FE920992DB99}" type="pres">
      <dgm:prSet presAssocID="{93DC3F7E-9B2E-4376-B89E-C51C9021CD5E}" presName="accent_2" presStyleCnt="0"/>
      <dgm:spPr/>
    </dgm:pt>
    <dgm:pt modelId="{C0C8005E-5AF7-4773-9C0D-F42C08816F69}" type="pres">
      <dgm:prSet presAssocID="{93DC3F7E-9B2E-4376-B89E-C51C9021CD5E}" presName="accentRepeatNode" presStyleLbl="solidFgAcc1" presStyleIdx="1" presStyleCnt="5"/>
      <dgm:spPr/>
    </dgm:pt>
    <dgm:pt modelId="{A8D8EAFB-86AE-46B8-8E2C-B44A1F67934E}" type="pres">
      <dgm:prSet presAssocID="{E7FFD1EC-BB25-4961-BA9A-9E3A748FF782}" presName="text_3" presStyleLbl="node1" presStyleIdx="2" presStyleCnt="5">
        <dgm:presLayoutVars>
          <dgm:bulletEnabled val="1"/>
        </dgm:presLayoutVars>
      </dgm:prSet>
      <dgm:spPr/>
    </dgm:pt>
    <dgm:pt modelId="{F157AE9F-501B-455B-BF72-B88C468F5A34}" type="pres">
      <dgm:prSet presAssocID="{E7FFD1EC-BB25-4961-BA9A-9E3A748FF782}" presName="accent_3" presStyleCnt="0"/>
      <dgm:spPr/>
    </dgm:pt>
    <dgm:pt modelId="{2A859362-E076-4423-B764-E338CB7E83B5}" type="pres">
      <dgm:prSet presAssocID="{E7FFD1EC-BB25-4961-BA9A-9E3A748FF782}" presName="accentRepeatNode" presStyleLbl="solidFgAcc1" presStyleIdx="2" presStyleCnt="5"/>
      <dgm:spPr/>
    </dgm:pt>
    <dgm:pt modelId="{29F271B5-52C1-4705-BE1E-C439200A7666}" type="pres">
      <dgm:prSet presAssocID="{0BEF68B8-1228-47BB-83B5-7B9CD1E3F84E}" presName="text_4" presStyleLbl="node1" presStyleIdx="3" presStyleCnt="5">
        <dgm:presLayoutVars>
          <dgm:bulletEnabled val="1"/>
        </dgm:presLayoutVars>
      </dgm:prSet>
      <dgm:spPr/>
    </dgm:pt>
    <dgm:pt modelId="{27A471AE-3A65-471F-A6D4-ECC7BC5EB293}" type="pres">
      <dgm:prSet presAssocID="{0BEF68B8-1228-47BB-83B5-7B9CD1E3F84E}" presName="accent_4" presStyleCnt="0"/>
      <dgm:spPr/>
    </dgm:pt>
    <dgm:pt modelId="{3F8116AC-FAC3-4E95-9865-93CCFEB191B9}" type="pres">
      <dgm:prSet presAssocID="{0BEF68B8-1228-47BB-83B5-7B9CD1E3F84E}" presName="accentRepeatNode" presStyleLbl="solidFgAcc1" presStyleIdx="3" presStyleCnt="5"/>
      <dgm:spPr/>
    </dgm:pt>
    <dgm:pt modelId="{5D1FCA5A-16CE-477A-8433-131C750C5B90}" type="pres">
      <dgm:prSet presAssocID="{7C6685A1-8DC5-410F-A88A-49A3EA91DFED}" presName="text_5" presStyleLbl="node1" presStyleIdx="4" presStyleCnt="5">
        <dgm:presLayoutVars>
          <dgm:bulletEnabled val="1"/>
        </dgm:presLayoutVars>
      </dgm:prSet>
      <dgm:spPr/>
    </dgm:pt>
    <dgm:pt modelId="{79A238DA-52A1-411B-B702-D18B1B809D13}" type="pres">
      <dgm:prSet presAssocID="{7C6685A1-8DC5-410F-A88A-49A3EA91DFED}" presName="accent_5" presStyleCnt="0"/>
      <dgm:spPr/>
    </dgm:pt>
    <dgm:pt modelId="{94BB8FA3-21EE-4501-8729-871BC24C55A0}" type="pres">
      <dgm:prSet presAssocID="{7C6685A1-8DC5-410F-A88A-49A3EA91DFED}" presName="accentRepeatNode" presStyleLbl="solidFgAcc1" presStyleIdx="4" presStyleCnt="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7558214-5654-40EF-A488-58B6DE35E857}" srcId="{7E5AA53B-3EEE-4DE4-BB81-9044890C2946}" destId="{7C6685A1-8DC5-410F-A88A-49A3EA91DFED}" srcOrd="4" destOrd="0" parTransId="{C0AAABFA-B396-4515-A5A9-75ABA6BB571C}" sibTransId="{D1A17DFD-9C2D-4B83-8E7F-6780D87274A7}"/>
    <dgm:cxn modelId="{7DC47722-DFB5-4C0B-A4EB-4ABB06737A5A}" type="presOf" srcId="{93DC3F7E-9B2E-4376-B89E-C51C9021CD5E}" destId="{704EBC2E-EACF-4D35-9B46-E62F2B7C9328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3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5A14A0B0-C5C7-446B-B9A0-89B84293004A}" type="presOf" srcId="{7C6685A1-8DC5-410F-A88A-49A3EA91DFED}" destId="{5D1FCA5A-16CE-477A-8433-131C750C5B90}" srcOrd="0" destOrd="0" presId="urn:microsoft.com/office/officeart/2008/layout/VerticalCurvedList"/>
    <dgm:cxn modelId="{8F7D89B5-5E69-4896-A1D8-806EEA4EB90B}" srcId="{7E5AA53B-3EEE-4DE4-BB81-9044890C2946}" destId="{93DC3F7E-9B2E-4376-B89E-C51C9021CD5E}" srcOrd="1" destOrd="0" parTransId="{11DC24C1-2DBB-409D-AA16-4BD85D75FAA4}" sibTransId="{E307CA5E-4D20-4883-9F81-58C59A214196}"/>
    <dgm:cxn modelId="{E01BB3BE-5374-4DB6-9518-D229F1269D2E}" srcId="{7E5AA53B-3EEE-4DE4-BB81-9044890C2946}" destId="{E7FFD1EC-BB25-4961-BA9A-9E3A748FF782}" srcOrd="2" destOrd="0" parTransId="{FA8AE5AA-797A-48AE-8814-CD72DA3F1A00}" sibTransId="{EAF086EA-B428-4546-B647-B76C069B1B24}"/>
    <dgm:cxn modelId="{1CFC7DE6-0A2F-404E-9A4F-A359BED95A30}" type="presOf" srcId="{0BEF68B8-1228-47BB-83B5-7B9CD1E3F84E}" destId="{29F271B5-52C1-4705-BE1E-C439200A7666}" srcOrd="0" destOrd="0" presId="urn:microsoft.com/office/officeart/2008/layout/VerticalCurvedList"/>
    <dgm:cxn modelId="{68E50BF9-D614-481F-B9B3-17D615E20320}" type="presOf" srcId="{E7FFD1EC-BB25-4961-BA9A-9E3A748FF782}" destId="{A8D8EAFB-86AE-46B8-8E2C-B44A1F67934E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F504165-8262-4758-95C9-0DDF99847440}" type="presParOf" srcId="{90561C55-3C6E-4D53-85E1-2C50BCDDA392}" destId="{704EBC2E-EACF-4D35-9B46-E62F2B7C9328}" srcOrd="3" destOrd="0" presId="urn:microsoft.com/office/officeart/2008/layout/VerticalCurvedList"/>
    <dgm:cxn modelId="{95088D16-D38D-4A51-A848-C63869210BE3}" type="presParOf" srcId="{90561C55-3C6E-4D53-85E1-2C50BCDDA392}" destId="{B8B37420-9C9C-417D-BBB9-FE920992DB99}" srcOrd="4" destOrd="0" presId="urn:microsoft.com/office/officeart/2008/layout/VerticalCurvedList"/>
    <dgm:cxn modelId="{8AEC5F16-7AC0-4F59-ABDB-85E87910428D}" type="presParOf" srcId="{B8B37420-9C9C-417D-BBB9-FE920992DB99}" destId="{C0C8005E-5AF7-4773-9C0D-F42C08816F69}" srcOrd="0" destOrd="0" presId="urn:microsoft.com/office/officeart/2008/layout/VerticalCurvedList"/>
    <dgm:cxn modelId="{C9C1EDCA-0858-4F59-A7DD-1829A4F10B4D}" type="presParOf" srcId="{90561C55-3C6E-4D53-85E1-2C50BCDDA392}" destId="{A8D8EAFB-86AE-46B8-8E2C-B44A1F67934E}" srcOrd="5" destOrd="0" presId="urn:microsoft.com/office/officeart/2008/layout/VerticalCurvedList"/>
    <dgm:cxn modelId="{6983D72F-EFC7-42C8-A14C-2C1DD164A5F4}" type="presParOf" srcId="{90561C55-3C6E-4D53-85E1-2C50BCDDA392}" destId="{F157AE9F-501B-455B-BF72-B88C468F5A34}" srcOrd="6" destOrd="0" presId="urn:microsoft.com/office/officeart/2008/layout/VerticalCurvedList"/>
    <dgm:cxn modelId="{D4C4422C-9DD1-478C-B8BC-932AB5AEEE55}" type="presParOf" srcId="{F157AE9F-501B-455B-BF72-B88C468F5A34}" destId="{2A859362-E076-4423-B764-E338CB7E83B5}" srcOrd="0" destOrd="0" presId="urn:microsoft.com/office/officeart/2008/layout/VerticalCurvedList"/>
    <dgm:cxn modelId="{3D43EC48-78F6-452E-974C-B0D086D72188}" type="presParOf" srcId="{90561C55-3C6E-4D53-85E1-2C50BCDDA392}" destId="{29F271B5-52C1-4705-BE1E-C439200A7666}" srcOrd="7" destOrd="0" presId="urn:microsoft.com/office/officeart/2008/layout/VerticalCurvedList"/>
    <dgm:cxn modelId="{914739E1-AA4B-426C-AFF4-5412C436502A}" type="presParOf" srcId="{90561C55-3C6E-4D53-85E1-2C50BCDDA392}" destId="{27A471AE-3A65-471F-A6D4-ECC7BC5EB293}" srcOrd="8" destOrd="0" presId="urn:microsoft.com/office/officeart/2008/layout/VerticalCurvedList"/>
    <dgm:cxn modelId="{CA9562D1-C487-4063-BE2A-1BF89BEA4BDE}" type="presParOf" srcId="{27A471AE-3A65-471F-A6D4-ECC7BC5EB293}" destId="{3F8116AC-FAC3-4E95-9865-93CCFEB191B9}" srcOrd="0" destOrd="0" presId="urn:microsoft.com/office/officeart/2008/layout/VerticalCurvedList"/>
    <dgm:cxn modelId="{7BE4C1FF-0DCC-4391-B3C4-14C9542411E3}" type="presParOf" srcId="{90561C55-3C6E-4D53-85E1-2C50BCDDA392}" destId="{5D1FCA5A-16CE-477A-8433-131C750C5B90}" srcOrd="9" destOrd="0" presId="urn:microsoft.com/office/officeart/2008/layout/VerticalCurvedList"/>
    <dgm:cxn modelId="{0B795401-64BF-45FC-AA72-D7B843701E78}" type="presParOf" srcId="{90561C55-3C6E-4D53-85E1-2C50BCDDA392}" destId="{79A238DA-52A1-411B-B702-D18B1B809D13}" srcOrd="10" destOrd="0" presId="urn:microsoft.com/office/officeart/2008/layout/VerticalCurvedList"/>
    <dgm:cxn modelId="{1EDCE3A9-7BBA-4C51-A99F-E7389514FB9B}" type="presParOf" srcId="{79A238DA-52A1-411B-B702-D18B1B809D13}" destId="{94BB8FA3-21EE-4501-8729-871BC24C55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latin typeface="Bahnschrift SemiBold" panose="020B0502040204020203" pitchFamily="34" charset="0"/>
            </a:rPr>
            <a:t>ресурсы </a:t>
          </a:r>
          <a:r>
            <a:rPr lang="ru-RU" noProof="0" dirty="0" err="1">
              <a:latin typeface="Bahnschrift SemiBold" panose="020B0502040204020203" pitchFamily="34" charset="0"/>
            </a:rPr>
            <a:t>пк</a:t>
          </a:r>
          <a:r>
            <a:rPr lang="ru-RU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latin typeface="Bahnschrift SemiBold" panose="020B0502040204020203" pitchFamily="34" charset="0"/>
            </a:rPr>
            <a:t>конфликты среды разработки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latin typeface="Bahnschrift SemiBold" panose="020B0502040204020203" pitchFamily="34" charset="0"/>
            </a:rPr>
            <a:t>личные качества 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Сеть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ru-RU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ru-RU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Спутник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ru-RU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ru-RU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Связь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ru-RU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ru-RU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36700" custLinFactNeighborY="-59531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Сеть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ru-RU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ru-RU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Спутник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ru-RU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ru-RU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Связь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ru-RU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ru-RU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36700" custLinFactNeighborY="-59531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Сеть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ru-RU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ru-RU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Спутник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ru-RU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ru-RU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/>
            <a:t>Связь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ru-RU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ru-RU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36700" custLinFactNeighborY="-59531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latin typeface="Bahnschrift SemiBold" panose="020B0502040204020203" pitchFamily="34" charset="0"/>
            </a:rPr>
            <a:t>Загрузка части из </a:t>
          </a:r>
          <a:r>
            <a:rPr lang="en-US" noProof="0" dirty="0">
              <a:latin typeface="Bahnschrift SemiBold" panose="020B0502040204020203" pitchFamily="34" charset="0"/>
            </a:rPr>
            <a:t>parquet</a:t>
          </a:r>
          <a:r>
            <a:rPr lang="ru-RU" noProof="0" dirty="0">
              <a:latin typeface="Bahnschrift SemiBold" panose="020B0502040204020203" pitchFamily="34" charset="0"/>
            </a:rPr>
            <a:t> </a:t>
          </a:r>
          <a:r>
            <a:rPr lang="ru-RU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latin typeface="Bahnschrift SemiBold" panose="020B0502040204020203" pitchFamily="34" charset="0"/>
            </a:rPr>
            <a:t>Перевод типов из </a:t>
          </a:r>
          <a:r>
            <a:rPr lang="en-US" noProof="0" dirty="0">
              <a:latin typeface="Bahnschrift SemiBold" panose="020B0502040204020203" pitchFamily="34" charset="0"/>
            </a:rPr>
            <a:t>int64 </a:t>
          </a:r>
          <a:r>
            <a:rPr lang="ru-RU" noProof="0" dirty="0">
              <a:latin typeface="Bahnschrift SemiBold" panose="020B0502040204020203" pitchFamily="34" charset="0"/>
            </a:rPr>
            <a:t>в </a:t>
          </a:r>
          <a:r>
            <a:rPr lang="en-US" noProof="0" dirty="0">
              <a:latin typeface="Bahnschrift SemiBold" panose="020B0502040204020203" pitchFamily="34" charset="0"/>
            </a:rPr>
            <a:t>int8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latin typeface="Bahnschrift SemiBold" panose="020B0502040204020203" pitchFamily="34" charset="0"/>
            </a:rPr>
            <a:t>Отбор признаков и кодирование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CCA51286-1BD4-4B34-A418-268F146DFA5B}">
      <dgm:prSet phldrT="[Text]"/>
      <dgm:spPr/>
      <dgm:t>
        <a:bodyPr rtlCol="0"/>
        <a:lstStyle/>
        <a:p>
          <a:pPr rtl="0"/>
          <a:r>
            <a:rPr lang="ru-RU" noProof="0" dirty="0">
              <a:latin typeface="Bahnschrift SemiBold" panose="020B0502040204020203" pitchFamily="34" charset="0"/>
            </a:rPr>
            <a:t>Сохранение обработанной части </a:t>
          </a:r>
          <a:r>
            <a:rPr lang="ru-RU" noProof="0" dirty="0" err="1">
              <a:latin typeface="Bahnschrift SemiBold" panose="020B0502040204020203" pitchFamily="34" charset="0"/>
            </a:rPr>
            <a:t>датафрейма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43F24F58-4B6F-447D-A92A-D89DBBBE0D21}" type="parTrans" cxnId="{4C6582A9-FBC8-4EED-917E-9D96D8CFD66E}">
      <dgm:prSet/>
      <dgm:spPr/>
      <dgm:t>
        <a:bodyPr/>
        <a:lstStyle/>
        <a:p>
          <a:endParaRPr lang="ru-RU"/>
        </a:p>
      </dgm:t>
    </dgm:pt>
    <dgm:pt modelId="{53FCBFE3-EE58-40E0-B0F7-6290562ADBBE}" type="sibTrans" cxnId="{4C6582A9-FBC8-4EED-917E-9D96D8CFD66E}">
      <dgm:prSet/>
      <dgm:spPr/>
      <dgm:t>
        <a:bodyPr/>
        <a:lstStyle/>
        <a:p>
          <a:endParaRPr lang="ru-RU"/>
        </a:p>
      </dgm:t>
    </dgm:pt>
    <dgm:pt modelId="{62CA3242-1D9B-43FB-AA4D-AD800E591CCB}">
      <dgm:prSet phldrT="[Text]"/>
      <dgm:spPr/>
      <dgm:t>
        <a:bodyPr rtlCol="0"/>
        <a:lstStyle/>
        <a:p>
          <a:pPr rtl="0"/>
          <a:r>
            <a:rPr lang="ru-RU" noProof="0" dirty="0">
              <a:latin typeface="Bahnschrift SemiBold" panose="020B0502040204020203" pitchFamily="34" charset="0"/>
            </a:rPr>
            <a:t>Соединение всех частей в единый </a:t>
          </a:r>
          <a:r>
            <a:rPr lang="ru-RU" noProof="0" dirty="0" err="1">
              <a:latin typeface="Bahnschrift SemiBold" panose="020B0502040204020203" pitchFamily="34" charset="0"/>
            </a:rPr>
            <a:t>датафрейм</a:t>
          </a:r>
          <a:endParaRPr lang="ru-RU" noProof="0" dirty="0">
            <a:latin typeface="Bahnschrift SemiBold" panose="020B0502040204020203" pitchFamily="34" charset="0"/>
          </a:endParaRPr>
        </a:p>
      </dgm:t>
    </dgm:pt>
    <dgm:pt modelId="{C7B68644-BE84-40AA-8082-84CBBCF56775}" type="parTrans" cxnId="{31ADC250-0AE0-4668-865A-423F0BDA24DC}">
      <dgm:prSet/>
      <dgm:spPr/>
      <dgm:t>
        <a:bodyPr/>
        <a:lstStyle/>
        <a:p>
          <a:endParaRPr lang="ru-RU"/>
        </a:p>
      </dgm:t>
    </dgm:pt>
    <dgm:pt modelId="{027D5315-E607-4CA1-90D1-B8521E0C8CF3}" type="sibTrans" cxnId="{31ADC250-0AE0-4668-865A-423F0BDA24DC}">
      <dgm:prSet/>
      <dgm:spPr/>
      <dgm:t>
        <a:bodyPr/>
        <a:lstStyle/>
        <a:p>
          <a:endParaRPr lang="ru-RU"/>
        </a:p>
      </dgm:t>
    </dgm:pt>
    <dgm:pt modelId="{46911E47-5922-480D-B01F-F02912E9080E}">
      <dgm:prSet phldrT="[Text]"/>
      <dgm:spPr/>
      <dgm:t>
        <a:bodyPr rtlCol="0"/>
        <a:lstStyle/>
        <a:p>
          <a:pPr rtl="0"/>
          <a:r>
            <a:rPr lang="ru-RU" noProof="0" dirty="0">
              <a:latin typeface="Bahnschrift SemiBold" panose="020B0502040204020203" pitchFamily="34" charset="0"/>
            </a:rPr>
            <a:t>Обучение модели </a:t>
          </a:r>
          <a:r>
            <a:rPr lang="ru-RU" b="0" i="0" dirty="0" err="1">
              <a:solidFill>
                <a:srgbClr val="FFFFFF"/>
              </a:solidFill>
              <a:effectLst/>
              <a:latin typeface="system-ui"/>
            </a:rPr>
            <a:t>XGBoost</a:t>
          </a:r>
          <a:r>
            <a:rPr lang="ru-RU" b="0" i="0" dirty="0">
              <a:solidFill>
                <a:srgbClr val="FFFFFF"/>
              </a:solidFill>
              <a:effectLst/>
              <a:latin typeface="system-ui"/>
            </a:rPr>
            <a:t> </a:t>
          </a:r>
          <a:r>
            <a:rPr lang="ru-RU" b="0" i="0" dirty="0">
              <a:solidFill>
                <a:srgbClr val="FFFFFF"/>
              </a:solidFill>
              <a:effectLst/>
              <a:latin typeface="Bahnschrift SemiBold" panose="020B0502040204020203" pitchFamily="34" charset="0"/>
            </a:rPr>
            <a:t>и сохранение в *</a:t>
          </a:r>
          <a:r>
            <a:rPr lang="en-US" b="0" i="0" dirty="0">
              <a:solidFill>
                <a:srgbClr val="FFFFFF"/>
              </a:solidFill>
              <a:effectLst/>
              <a:latin typeface="Bahnschrift SemiBold" panose="020B0502040204020203" pitchFamily="34" charset="0"/>
            </a:rPr>
            <a:t>.</a:t>
          </a:r>
          <a:r>
            <a:rPr lang="en-US" b="0" i="0" dirty="0" err="1">
              <a:solidFill>
                <a:srgbClr val="FFFFFF"/>
              </a:solidFill>
              <a:effectLst/>
              <a:latin typeface="Bahnschrift SemiBold" panose="020B0502040204020203" pitchFamily="34" charset="0"/>
            </a:rPr>
            <a:t>pkl</a:t>
          </a:r>
          <a:r>
            <a:rPr lang="ru-RU" noProof="0" dirty="0">
              <a:latin typeface="Bahnschrift SemiBold" panose="020B0502040204020203" pitchFamily="34" charset="0"/>
            </a:rPr>
            <a:t> </a:t>
          </a:r>
        </a:p>
      </dgm:t>
    </dgm:pt>
    <dgm:pt modelId="{70D8CB5A-FF06-4C60-A200-58C69D683768}" type="parTrans" cxnId="{C813B177-1F51-4D7E-AD41-6B2C211C182E}">
      <dgm:prSet/>
      <dgm:spPr/>
      <dgm:t>
        <a:bodyPr/>
        <a:lstStyle/>
        <a:p>
          <a:endParaRPr lang="ru-RU"/>
        </a:p>
      </dgm:t>
    </dgm:pt>
    <dgm:pt modelId="{1FAD0F55-C434-4576-8B9A-4FF6BCDB29C7}" type="sibTrans" cxnId="{C813B177-1F51-4D7E-AD41-6B2C211C182E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/>
      <dgm:spPr/>
    </dgm:pt>
    <dgm:pt modelId="{95DE6538-27BD-44AF-A1A8-CA8F6B10FDD2}" type="pres">
      <dgm:prSet presAssocID="{0BEF68B8-1228-47BB-83B5-7B9CD1E3F84E}" presName="text_2" presStyleLbl="node1" presStyleIdx="1" presStyleCnt="6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/>
    </dgm:pt>
    <dgm:pt modelId="{E131CE4A-9776-44F4-BC03-867682E21374}" type="pres">
      <dgm:prSet presAssocID="{5605D28D-2CE6-4513-8566-952984E21E14}" presName="text_3" presStyleLbl="node1" presStyleIdx="2" presStyleCnt="6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/>
      <dgm:spPr/>
    </dgm:pt>
    <dgm:pt modelId="{1A4413E6-4C15-4EE2-BB56-2AF3E1000789}" type="pres">
      <dgm:prSet presAssocID="{CCA51286-1BD4-4B34-A418-268F146DFA5B}" presName="text_4" presStyleLbl="node1" presStyleIdx="3" presStyleCnt="6">
        <dgm:presLayoutVars>
          <dgm:bulletEnabled val="1"/>
        </dgm:presLayoutVars>
      </dgm:prSet>
      <dgm:spPr/>
    </dgm:pt>
    <dgm:pt modelId="{C1D4BA26-60E3-4C81-BFE3-561E5F2CECE7}" type="pres">
      <dgm:prSet presAssocID="{CCA51286-1BD4-4B34-A418-268F146DFA5B}" presName="accent_4" presStyleCnt="0"/>
      <dgm:spPr/>
    </dgm:pt>
    <dgm:pt modelId="{4A0EC137-2EB0-4F13-849A-5B80BEF8A10A}" type="pres">
      <dgm:prSet presAssocID="{CCA51286-1BD4-4B34-A418-268F146DFA5B}" presName="accentRepeatNode" presStyleLbl="solidFgAcc1" presStyleIdx="3" presStyleCnt="6"/>
      <dgm:spPr/>
    </dgm:pt>
    <dgm:pt modelId="{827808D0-6C53-41A2-BD4B-FE9F7840D30E}" type="pres">
      <dgm:prSet presAssocID="{62CA3242-1D9B-43FB-AA4D-AD800E591CCB}" presName="text_5" presStyleLbl="node1" presStyleIdx="4" presStyleCnt="6">
        <dgm:presLayoutVars>
          <dgm:bulletEnabled val="1"/>
        </dgm:presLayoutVars>
      </dgm:prSet>
      <dgm:spPr/>
    </dgm:pt>
    <dgm:pt modelId="{2369CBC7-FB4B-4F57-A706-B350AA107DFA}" type="pres">
      <dgm:prSet presAssocID="{62CA3242-1D9B-43FB-AA4D-AD800E591CCB}" presName="accent_5" presStyleCnt="0"/>
      <dgm:spPr/>
    </dgm:pt>
    <dgm:pt modelId="{5FF0E407-70ED-4D4B-A726-389249E7461D}" type="pres">
      <dgm:prSet presAssocID="{62CA3242-1D9B-43FB-AA4D-AD800E591CCB}" presName="accentRepeatNode" presStyleLbl="solidFgAcc1" presStyleIdx="4" presStyleCnt="6"/>
      <dgm:spPr/>
    </dgm:pt>
    <dgm:pt modelId="{7D73A467-49C0-4C62-A589-66343445350F}" type="pres">
      <dgm:prSet presAssocID="{46911E47-5922-480D-B01F-F02912E9080E}" presName="text_6" presStyleLbl="node1" presStyleIdx="5" presStyleCnt="6">
        <dgm:presLayoutVars>
          <dgm:bulletEnabled val="1"/>
        </dgm:presLayoutVars>
      </dgm:prSet>
      <dgm:spPr/>
    </dgm:pt>
    <dgm:pt modelId="{7FC63D95-C0F5-45CC-BF66-BB2CE2544319}" type="pres">
      <dgm:prSet presAssocID="{46911E47-5922-480D-B01F-F02912E9080E}" presName="accent_6" presStyleCnt="0"/>
      <dgm:spPr/>
    </dgm:pt>
    <dgm:pt modelId="{9E13C055-BAE7-439F-8001-DC959C4D48D4}" type="pres">
      <dgm:prSet presAssocID="{46911E47-5922-480D-B01F-F02912E9080E}" presName="accentRepeatNode" presStyleLbl="solidFgAcc1" presStyleIdx="5" presStyleCnt="6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31ADC250-0AE0-4668-865A-423F0BDA24DC}" srcId="{7E5AA53B-3EEE-4DE4-BB81-9044890C2946}" destId="{62CA3242-1D9B-43FB-AA4D-AD800E591CCB}" srcOrd="4" destOrd="0" parTransId="{C7B68644-BE84-40AA-8082-84CBBCF56775}" sibTransId="{027D5315-E607-4CA1-90D1-B8521E0C8CF3}"/>
    <dgm:cxn modelId="{B7D30B57-D467-4365-8D34-ADADA25D35B2}" type="presOf" srcId="{46911E47-5922-480D-B01F-F02912E9080E}" destId="{7D73A467-49C0-4C62-A589-66343445350F}" srcOrd="0" destOrd="0" presId="urn:microsoft.com/office/officeart/2008/layout/VerticalCurvedList"/>
    <dgm:cxn modelId="{0C312077-87D4-47EE-969B-42AD5C364A53}" type="presOf" srcId="{62CA3242-1D9B-43FB-AA4D-AD800E591CCB}" destId="{827808D0-6C53-41A2-BD4B-FE9F7840D30E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C813B177-1F51-4D7E-AD41-6B2C211C182E}" srcId="{7E5AA53B-3EEE-4DE4-BB81-9044890C2946}" destId="{46911E47-5922-480D-B01F-F02912E9080E}" srcOrd="5" destOrd="0" parTransId="{70D8CB5A-FF06-4C60-A200-58C69D683768}" sibTransId="{1FAD0F55-C434-4576-8B9A-4FF6BCDB29C7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C6582A9-FBC8-4EED-917E-9D96D8CFD66E}" srcId="{7E5AA53B-3EEE-4DE4-BB81-9044890C2946}" destId="{CCA51286-1BD4-4B34-A418-268F146DFA5B}" srcOrd="3" destOrd="0" parTransId="{43F24F58-4B6F-447D-A92A-D89DBBBE0D21}" sibTransId="{53FCBFE3-EE58-40E0-B0F7-6290562ADBBE}"/>
    <dgm:cxn modelId="{F1F747C1-B2DD-4A51-9B29-0B0B2B50BA71}" type="presOf" srcId="{CCA51286-1BD4-4B34-A418-268F146DFA5B}" destId="{1A4413E6-4C15-4EE2-BB56-2AF3E1000789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896527B5-0311-4D87-9B75-BFDF3ACC8E4E}" type="presParOf" srcId="{90561C55-3C6E-4D53-85E1-2C50BCDDA392}" destId="{1A4413E6-4C15-4EE2-BB56-2AF3E1000789}" srcOrd="7" destOrd="0" presId="urn:microsoft.com/office/officeart/2008/layout/VerticalCurvedList"/>
    <dgm:cxn modelId="{4F6E183E-6EEB-4E42-A170-EE6DEFFA5D8F}" type="presParOf" srcId="{90561C55-3C6E-4D53-85E1-2C50BCDDA392}" destId="{C1D4BA26-60E3-4C81-BFE3-561E5F2CECE7}" srcOrd="8" destOrd="0" presId="urn:microsoft.com/office/officeart/2008/layout/VerticalCurvedList"/>
    <dgm:cxn modelId="{531D5CC5-FBA4-4B8A-BF0A-08A04D8138F0}" type="presParOf" srcId="{C1D4BA26-60E3-4C81-BFE3-561E5F2CECE7}" destId="{4A0EC137-2EB0-4F13-849A-5B80BEF8A10A}" srcOrd="0" destOrd="0" presId="urn:microsoft.com/office/officeart/2008/layout/VerticalCurvedList"/>
    <dgm:cxn modelId="{041BECD6-7E52-4FAC-BD0E-FB090F054526}" type="presParOf" srcId="{90561C55-3C6E-4D53-85E1-2C50BCDDA392}" destId="{827808D0-6C53-41A2-BD4B-FE9F7840D30E}" srcOrd="9" destOrd="0" presId="urn:microsoft.com/office/officeart/2008/layout/VerticalCurvedList"/>
    <dgm:cxn modelId="{FA4BFDFC-D74D-4706-81F8-68BA30321287}" type="presParOf" srcId="{90561C55-3C6E-4D53-85E1-2C50BCDDA392}" destId="{2369CBC7-FB4B-4F57-A706-B350AA107DFA}" srcOrd="10" destOrd="0" presId="urn:microsoft.com/office/officeart/2008/layout/VerticalCurvedList"/>
    <dgm:cxn modelId="{24EC8F64-D8D6-4FEB-BDF9-1F01FE2791C8}" type="presParOf" srcId="{2369CBC7-FB4B-4F57-A706-B350AA107DFA}" destId="{5FF0E407-70ED-4D4B-A726-389249E7461D}" srcOrd="0" destOrd="0" presId="urn:microsoft.com/office/officeart/2008/layout/VerticalCurvedList"/>
    <dgm:cxn modelId="{EA4FCFCB-4D62-458E-A816-F48FE462B18E}" type="presParOf" srcId="{90561C55-3C6E-4D53-85E1-2C50BCDDA392}" destId="{7D73A467-49C0-4C62-A589-66343445350F}" srcOrd="11" destOrd="0" presId="urn:microsoft.com/office/officeart/2008/layout/VerticalCurvedList"/>
    <dgm:cxn modelId="{8A5B74D7-1EA7-45D7-8180-67C6CF57F1C7}" type="presParOf" srcId="{90561C55-3C6E-4D53-85E1-2C50BCDDA392}" destId="{7FC63D95-C0F5-45CC-BF66-BB2CE2544319}" srcOrd="12" destOrd="0" presId="urn:microsoft.com/office/officeart/2008/layout/VerticalCurvedList"/>
    <dgm:cxn modelId="{781A3278-F094-4ECD-BBE8-B9ED0CA3555E}" type="presParOf" srcId="{7FC63D95-C0F5-45CC-BF66-BB2CE2544319}" destId="{9E13C055-BAE7-439F-8001-DC959C4D48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941977" y="-757258"/>
          <a:ext cx="5885789" cy="5885789"/>
        </a:xfrm>
        <a:prstGeom prst="blockArc">
          <a:avLst>
            <a:gd name="adj1" fmla="val 18900000"/>
            <a:gd name="adj2" fmla="val 2700000"/>
            <a:gd name="adj3" fmla="val 367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12932" y="273117"/>
          <a:ext cx="5785177" cy="5465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3851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2600" kern="1200" dirty="0">
              <a:latin typeface="Bahnschrift SemiBold" panose="020B0502040204020203" pitchFamily="34" charset="0"/>
            </a:rPr>
            <a:t>заявок 3 млн.</a:t>
          </a:r>
          <a:endParaRPr lang="ru-RU" sz="2600" kern="1200" noProof="0" dirty="0">
            <a:latin typeface="Bahnschrift SemiBold" panose="020B0502040204020203" pitchFamily="34" charset="0"/>
          </a:endParaRPr>
        </a:p>
      </dsp:txBody>
      <dsp:txXfrm>
        <a:off x="412932" y="273117"/>
        <a:ext cx="5785177" cy="546583"/>
      </dsp:txXfrm>
    </dsp:sp>
    <dsp:sp modelId="{07CB3071-D555-47DA-A36A-69EB91531FD8}">
      <dsp:nvSpPr>
        <dsp:cNvPr id="0" name=""/>
        <dsp:cNvSpPr/>
      </dsp:nvSpPr>
      <dsp:spPr>
        <a:xfrm>
          <a:off x="71317" y="204794"/>
          <a:ext cx="683229" cy="6832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4EBC2E-EACF-4D35-9B46-E62F2B7C9328}">
      <dsp:nvSpPr>
        <dsp:cNvPr id="0" name=""/>
        <dsp:cNvSpPr/>
      </dsp:nvSpPr>
      <dsp:spPr>
        <a:xfrm>
          <a:off x="804597" y="1092730"/>
          <a:ext cx="5393511" cy="5465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3851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2600" kern="1200" dirty="0">
              <a:latin typeface="Bahnschrift SemiBold" panose="020B0502040204020203" pitchFamily="34" charset="0"/>
            </a:rPr>
            <a:t>записей </a:t>
          </a:r>
          <a:r>
            <a:rPr lang="ru-RU" altLang="ru-RU" sz="2600" kern="1200" dirty="0">
              <a:latin typeface="Bahnschrift SemiBold" panose="020B0502040204020203" pitchFamily="34" charset="0"/>
            </a:rPr>
            <a:t>26 млн.</a:t>
          </a:r>
          <a:endParaRPr lang="ru-RU" sz="2600" kern="1200" noProof="0" dirty="0">
            <a:latin typeface="Bahnschrift SemiBold" panose="020B0502040204020203" pitchFamily="34" charset="0"/>
          </a:endParaRPr>
        </a:p>
      </dsp:txBody>
      <dsp:txXfrm>
        <a:off x="804597" y="1092730"/>
        <a:ext cx="5393511" cy="546583"/>
      </dsp:txXfrm>
    </dsp:sp>
    <dsp:sp modelId="{C0C8005E-5AF7-4773-9C0D-F42C08816F69}">
      <dsp:nvSpPr>
        <dsp:cNvPr id="0" name=""/>
        <dsp:cNvSpPr/>
      </dsp:nvSpPr>
      <dsp:spPr>
        <a:xfrm>
          <a:off x="462983" y="1024407"/>
          <a:ext cx="683229" cy="6832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D8EAFB-86AE-46B8-8E2C-B44A1F67934E}">
      <dsp:nvSpPr>
        <dsp:cNvPr id="0" name=""/>
        <dsp:cNvSpPr/>
      </dsp:nvSpPr>
      <dsp:spPr>
        <a:xfrm>
          <a:off x="924807" y="1912344"/>
          <a:ext cx="5273301" cy="5465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3851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2600" kern="1200" dirty="0">
              <a:latin typeface="Bahnschrift SemiBold" panose="020B0502040204020203" pitchFamily="34" charset="0"/>
            </a:rPr>
            <a:t>сроки, суммы, просрочки</a:t>
          </a:r>
          <a:endParaRPr lang="ru-RU" sz="2600" kern="1200" noProof="0" dirty="0">
            <a:latin typeface="Bahnschrift SemiBold" panose="020B0502040204020203" pitchFamily="34" charset="0"/>
          </a:endParaRPr>
        </a:p>
      </dsp:txBody>
      <dsp:txXfrm>
        <a:off x="924807" y="1912344"/>
        <a:ext cx="5273301" cy="546583"/>
      </dsp:txXfrm>
    </dsp:sp>
    <dsp:sp modelId="{2A859362-E076-4423-B764-E338CB7E83B5}">
      <dsp:nvSpPr>
        <dsp:cNvPr id="0" name=""/>
        <dsp:cNvSpPr/>
      </dsp:nvSpPr>
      <dsp:spPr>
        <a:xfrm>
          <a:off x="583193" y="1844021"/>
          <a:ext cx="683229" cy="6832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F271B5-52C1-4705-BE1E-C439200A7666}">
      <dsp:nvSpPr>
        <dsp:cNvPr id="0" name=""/>
        <dsp:cNvSpPr/>
      </dsp:nvSpPr>
      <dsp:spPr>
        <a:xfrm>
          <a:off x="804597" y="2731957"/>
          <a:ext cx="5393511" cy="5465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3851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Bahnschrift SemiBold" panose="020B0502040204020203" pitchFamily="34" charset="0"/>
            </a:rPr>
            <a:t>параметры кредита </a:t>
          </a:r>
          <a:endParaRPr lang="ru-RU" sz="2600" kern="1200" noProof="0" dirty="0">
            <a:latin typeface="Bahnschrift SemiBold" panose="020B0502040204020203" pitchFamily="34" charset="0"/>
          </a:endParaRPr>
        </a:p>
      </dsp:txBody>
      <dsp:txXfrm>
        <a:off x="804597" y="2731957"/>
        <a:ext cx="5393511" cy="546583"/>
      </dsp:txXfrm>
    </dsp:sp>
    <dsp:sp modelId="{3F8116AC-FAC3-4E95-9865-93CCFEB191B9}">
      <dsp:nvSpPr>
        <dsp:cNvPr id="0" name=""/>
        <dsp:cNvSpPr/>
      </dsp:nvSpPr>
      <dsp:spPr>
        <a:xfrm>
          <a:off x="462983" y="2663634"/>
          <a:ext cx="683229" cy="6832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1FCA5A-16CE-477A-8433-131C750C5B90}">
      <dsp:nvSpPr>
        <dsp:cNvPr id="0" name=""/>
        <dsp:cNvSpPr/>
      </dsp:nvSpPr>
      <dsp:spPr>
        <a:xfrm>
          <a:off x="412932" y="3551571"/>
          <a:ext cx="5785177" cy="5465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3851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Bahnschrift SemiBold" panose="020B0502040204020203" pitchFamily="34" charset="0"/>
            </a:rPr>
            <a:t>целевая – </a:t>
          </a:r>
          <a:r>
            <a:rPr lang="en-US" sz="2600" kern="1200" dirty="0">
              <a:latin typeface="Bahnschrift SemiBold" panose="020B0502040204020203" pitchFamily="34" charset="0"/>
            </a:rPr>
            <a:t>flag </a:t>
          </a:r>
          <a:endParaRPr lang="ru-RU" sz="2600" kern="1200" noProof="0" dirty="0">
            <a:latin typeface="Bahnschrift SemiBold" panose="020B0502040204020203" pitchFamily="34" charset="0"/>
          </a:endParaRPr>
        </a:p>
      </dsp:txBody>
      <dsp:txXfrm>
        <a:off x="412932" y="3551571"/>
        <a:ext cx="5785177" cy="546583"/>
      </dsp:txXfrm>
    </dsp:sp>
    <dsp:sp modelId="{94BB8FA3-21EE-4501-8729-871BC24C55A0}">
      <dsp:nvSpPr>
        <dsp:cNvPr id="0" name=""/>
        <dsp:cNvSpPr/>
      </dsp:nvSpPr>
      <dsp:spPr>
        <a:xfrm>
          <a:off x="71317" y="3483248"/>
          <a:ext cx="683229" cy="6832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6200" rIns="76200" bIns="76200" numCol="1" spcCol="1270" rtlCol="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noProof="0" dirty="0">
              <a:latin typeface="Bahnschrift SemiBold" panose="020B0502040204020203" pitchFamily="34" charset="0"/>
            </a:rPr>
            <a:t>ресурсы </a:t>
          </a:r>
          <a:r>
            <a:rPr lang="ru-RU" sz="3000" kern="1200" noProof="0" dirty="0" err="1">
              <a:latin typeface="Bahnschrift SemiBold" panose="020B0502040204020203" pitchFamily="34" charset="0"/>
            </a:rPr>
            <a:t>пк</a:t>
          </a:r>
          <a:r>
            <a:rPr lang="ru-RU" sz="3000" kern="1200" noProof="0" dirty="0"/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6200" rIns="76200" bIns="76200" numCol="1" spcCol="1270" rtlCol="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noProof="0" dirty="0">
              <a:latin typeface="Bahnschrift SemiBold" panose="020B0502040204020203" pitchFamily="34" charset="0"/>
            </a:rPr>
            <a:t>конфликты среды разработки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6200" rIns="76200" bIns="76200" numCol="1" spcCol="1270" rtlCol="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noProof="0" dirty="0">
              <a:latin typeface="Bahnschrift SemiBold" panose="020B0502040204020203" pitchFamily="34" charset="0"/>
            </a:rPr>
            <a:t>личные качества 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Сеть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5024425" y="2317646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Спутник</a:t>
          </a:r>
        </a:p>
      </dsp:txBody>
      <dsp:txXfrm>
        <a:off x="5024425" y="2317646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Связь</a:t>
          </a:r>
        </a:p>
      </dsp:txBody>
      <dsp:txXfrm>
        <a:off x="7628474" y="2746269"/>
        <a:ext cx="322283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Сеть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5024425" y="2317646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Спутник</a:t>
          </a:r>
        </a:p>
      </dsp:txBody>
      <dsp:txXfrm>
        <a:off x="5024425" y="2317646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Связь</a:t>
          </a:r>
        </a:p>
      </dsp:txBody>
      <dsp:txXfrm>
        <a:off x="7628474" y="2746269"/>
        <a:ext cx="322283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Сеть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5024425" y="2317646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Спутник</a:t>
          </a:r>
        </a:p>
      </dsp:txBody>
      <dsp:txXfrm>
        <a:off x="5024425" y="2317646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0" dirty="0"/>
            <a:t>Связь</a:t>
          </a:r>
        </a:p>
      </dsp:txBody>
      <dsp:txXfrm>
        <a:off x="7628474" y="2746269"/>
        <a:ext cx="322283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288790" y="187676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>
              <a:latin typeface="Bahnschrift SemiBold" panose="020B0502040204020203" pitchFamily="34" charset="0"/>
            </a:rPr>
            <a:t>Загрузка части из </a:t>
          </a:r>
          <a:r>
            <a:rPr lang="en-US" sz="1700" kern="1200" noProof="0" dirty="0">
              <a:latin typeface="Bahnschrift SemiBold" panose="020B0502040204020203" pitchFamily="34" charset="0"/>
            </a:rPr>
            <a:t>parquet</a:t>
          </a:r>
          <a:r>
            <a:rPr lang="ru-RU" sz="1700" kern="1200" noProof="0" dirty="0">
              <a:latin typeface="Bahnschrift SemiBold" panose="020B0502040204020203" pitchFamily="34" charset="0"/>
            </a:rPr>
            <a:t> </a:t>
          </a:r>
          <a:r>
            <a:rPr lang="ru-RU" sz="1700" kern="1200" noProof="0" dirty="0"/>
            <a:t>	</a:t>
          </a:r>
        </a:p>
      </dsp:txBody>
      <dsp:txXfrm>
        <a:off x="288790" y="187676"/>
        <a:ext cx="6518168" cy="375211"/>
      </dsp:txXfrm>
    </dsp:sp>
    <dsp:sp modelId="{07CB3071-D555-47DA-A36A-69EB91531FD8}">
      <dsp:nvSpPr>
        <dsp:cNvPr id="0" name=""/>
        <dsp:cNvSpPr/>
      </dsp:nvSpPr>
      <dsp:spPr>
        <a:xfrm>
          <a:off x="54283" y="140775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597427" y="750422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>
              <a:latin typeface="Bahnschrift SemiBold" panose="020B0502040204020203" pitchFamily="34" charset="0"/>
            </a:rPr>
            <a:t>Перевод типов из </a:t>
          </a:r>
          <a:r>
            <a:rPr lang="en-US" sz="1700" kern="1200" noProof="0" dirty="0">
              <a:latin typeface="Bahnschrift SemiBold" panose="020B0502040204020203" pitchFamily="34" charset="0"/>
            </a:rPr>
            <a:t>int64 </a:t>
          </a:r>
          <a:r>
            <a:rPr lang="ru-RU" sz="1700" kern="1200" noProof="0" dirty="0">
              <a:latin typeface="Bahnschrift SemiBold" panose="020B0502040204020203" pitchFamily="34" charset="0"/>
            </a:rPr>
            <a:t>в </a:t>
          </a:r>
          <a:r>
            <a:rPr lang="en-US" sz="1700" kern="1200" noProof="0" dirty="0">
              <a:latin typeface="Bahnschrift SemiBold" panose="020B0502040204020203" pitchFamily="34" charset="0"/>
            </a:rPr>
            <a:t>int8</a:t>
          </a:r>
          <a:endParaRPr lang="ru-RU" sz="1700" kern="1200" noProof="0" dirty="0">
            <a:latin typeface="Bahnschrift SemiBold" panose="020B0502040204020203" pitchFamily="34" charset="0"/>
          </a:endParaRPr>
        </a:p>
      </dsp:txBody>
      <dsp:txXfrm>
        <a:off x="597427" y="750422"/>
        <a:ext cx="6209531" cy="375211"/>
      </dsp:txXfrm>
    </dsp:sp>
    <dsp:sp modelId="{3F8116AC-FAC3-4E95-9865-93CCFEB191B9}">
      <dsp:nvSpPr>
        <dsp:cNvPr id="0" name=""/>
        <dsp:cNvSpPr/>
      </dsp:nvSpPr>
      <dsp:spPr>
        <a:xfrm>
          <a:off x="362920" y="703521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38559" y="131316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>
              <a:latin typeface="Bahnschrift SemiBold" panose="020B0502040204020203" pitchFamily="34" charset="0"/>
            </a:rPr>
            <a:t>Отбор признаков и кодирование</a:t>
          </a:r>
        </a:p>
      </dsp:txBody>
      <dsp:txXfrm>
        <a:off x="738559" y="1313168"/>
        <a:ext cx="6068399" cy="375211"/>
      </dsp:txXfrm>
    </dsp:sp>
    <dsp:sp modelId="{A965097E-32F1-4AB8-8C4E-2814A7596B2F}">
      <dsp:nvSpPr>
        <dsp:cNvPr id="0" name=""/>
        <dsp:cNvSpPr/>
      </dsp:nvSpPr>
      <dsp:spPr>
        <a:xfrm>
          <a:off x="504052" y="1266267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413E6-4C15-4EE2-BB56-2AF3E1000789}">
      <dsp:nvSpPr>
        <dsp:cNvPr id="0" name=""/>
        <dsp:cNvSpPr/>
      </dsp:nvSpPr>
      <dsp:spPr>
        <a:xfrm>
          <a:off x="738559" y="187555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>
              <a:latin typeface="Bahnschrift SemiBold" panose="020B0502040204020203" pitchFamily="34" charset="0"/>
            </a:rPr>
            <a:t>Сохранение обработанной части </a:t>
          </a:r>
          <a:r>
            <a:rPr lang="ru-RU" sz="1700" kern="1200" noProof="0" dirty="0" err="1">
              <a:latin typeface="Bahnschrift SemiBold" panose="020B0502040204020203" pitchFamily="34" charset="0"/>
            </a:rPr>
            <a:t>датафрейма</a:t>
          </a:r>
          <a:endParaRPr lang="ru-RU" sz="1700" kern="1200" noProof="0" dirty="0">
            <a:latin typeface="Bahnschrift SemiBold" panose="020B0502040204020203" pitchFamily="34" charset="0"/>
          </a:endParaRPr>
        </a:p>
      </dsp:txBody>
      <dsp:txXfrm>
        <a:off x="738559" y="1875558"/>
        <a:ext cx="6068399" cy="375211"/>
      </dsp:txXfrm>
    </dsp:sp>
    <dsp:sp modelId="{4A0EC137-2EB0-4F13-849A-5B80BEF8A10A}">
      <dsp:nvSpPr>
        <dsp:cNvPr id="0" name=""/>
        <dsp:cNvSpPr/>
      </dsp:nvSpPr>
      <dsp:spPr>
        <a:xfrm>
          <a:off x="504052" y="1828656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808D0-6C53-41A2-BD4B-FE9F7840D30E}">
      <dsp:nvSpPr>
        <dsp:cNvPr id="0" name=""/>
        <dsp:cNvSpPr/>
      </dsp:nvSpPr>
      <dsp:spPr>
        <a:xfrm>
          <a:off x="597427" y="2438303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>
              <a:latin typeface="Bahnschrift SemiBold" panose="020B0502040204020203" pitchFamily="34" charset="0"/>
            </a:rPr>
            <a:t>Соединение всех частей в единый </a:t>
          </a:r>
          <a:r>
            <a:rPr lang="ru-RU" sz="1700" kern="1200" noProof="0" dirty="0" err="1">
              <a:latin typeface="Bahnschrift SemiBold" panose="020B0502040204020203" pitchFamily="34" charset="0"/>
            </a:rPr>
            <a:t>датафрейм</a:t>
          </a:r>
          <a:endParaRPr lang="ru-RU" sz="1700" kern="1200" noProof="0" dirty="0">
            <a:latin typeface="Bahnschrift SemiBold" panose="020B0502040204020203" pitchFamily="34" charset="0"/>
          </a:endParaRPr>
        </a:p>
      </dsp:txBody>
      <dsp:txXfrm>
        <a:off x="597427" y="2438303"/>
        <a:ext cx="6209531" cy="375211"/>
      </dsp:txXfrm>
    </dsp:sp>
    <dsp:sp modelId="{5FF0E407-70ED-4D4B-A726-389249E7461D}">
      <dsp:nvSpPr>
        <dsp:cNvPr id="0" name=""/>
        <dsp:cNvSpPr/>
      </dsp:nvSpPr>
      <dsp:spPr>
        <a:xfrm>
          <a:off x="362920" y="2391402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3A467-49C0-4C62-A589-66343445350F}">
      <dsp:nvSpPr>
        <dsp:cNvPr id="0" name=""/>
        <dsp:cNvSpPr/>
      </dsp:nvSpPr>
      <dsp:spPr>
        <a:xfrm>
          <a:off x="288790" y="3001049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noProof="0" dirty="0">
              <a:latin typeface="Bahnschrift SemiBold" panose="020B0502040204020203" pitchFamily="34" charset="0"/>
            </a:rPr>
            <a:t>Обучение модели </a:t>
          </a:r>
          <a:r>
            <a:rPr lang="ru-RU" sz="1700" b="0" i="0" kern="1200" dirty="0" err="1">
              <a:solidFill>
                <a:srgbClr val="FFFFFF"/>
              </a:solidFill>
              <a:effectLst/>
              <a:latin typeface="system-ui"/>
            </a:rPr>
            <a:t>XGBoost</a:t>
          </a:r>
          <a:r>
            <a:rPr lang="ru-RU" sz="1700" b="0" i="0" kern="1200" dirty="0">
              <a:solidFill>
                <a:srgbClr val="FFFFFF"/>
              </a:solidFill>
              <a:effectLst/>
              <a:latin typeface="system-ui"/>
            </a:rPr>
            <a:t> </a:t>
          </a:r>
          <a:r>
            <a:rPr lang="ru-RU" sz="1700" b="0" i="0" kern="1200" dirty="0">
              <a:solidFill>
                <a:srgbClr val="FFFFFF"/>
              </a:solidFill>
              <a:effectLst/>
              <a:latin typeface="Bahnschrift SemiBold" panose="020B0502040204020203" pitchFamily="34" charset="0"/>
            </a:rPr>
            <a:t>и сохранение в *</a:t>
          </a:r>
          <a:r>
            <a:rPr lang="en-US" sz="1700" b="0" i="0" kern="1200" dirty="0">
              <a:solidFill>
                <a:srgbClr val="FFFFFF"/>
              </a:solidFill>
              <a:effectLst/>
              <a:latin typeface="Bahnschrift SemiBold" panose="020B0502040204020203" pitchFamily="34" charset="0"/>
            </a:rPr>
            <a:t>.</a:t>
          </a:r>
          <a:r>
            <a:rPr lang="en-US" sz="1700" b="0" i="0" kern="1200" dirty="0" err="1">
              <a:solidFill>
                <a:srgbClr val="FFFFFF"/>
              </a:solidFill>
              <a:effectLst/>
              <a:latin typeface="Bahnschrift SemiBold" panose="020B0502040204020203" pitchFamily="34" charset="0"/>
            </a:rPr>
            <a:t>pkl</a:t>
          </a:r>
          <a:r>
            <a:rPr lang="ru-RU" sz="1700" kern="1200" noProof="0" dirty="0">
              <a:latin typeface="Bahnschrift SemiBold" panose="020B0502040204020203" pitchFamily="34" charset="0"/>
            </a:rPr>
            <a:t> </a:t>
          </a:r>
        </a:p>
      </dsp:txBody>
      <dsp:txXfrm>
        <a:off x="288790" y="3001049"/>
        <a:ext cx="6518168" cy="375211"/>
      </dsp:txXfrm>
    </dsp:sp>
    <dsp:sp modelId="{9E13C055-BAE7-439F-8001-DC959C4D48D4}">
      <dsp:nvSpPr>
        <dsp:cNvPr id="0" name=""/>
        <dsp:cNvSpPr/>
      </dsp:nvSpPr>
      <dsp:spPr>
        <a:xfrm>
          <a:off x="54283" y="2954148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29.05.2024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29.05.2024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125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53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3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899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777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027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9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56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71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87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29.05.2024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596994-BE0E-AA50-D3FA-A34FF2A6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7288" y="8878"/>
            <a:ext cx="12626576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F5684-60FB-63E0-F962-99AF9BC0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3" y="257452"/>
            <a:ext cx="3511414" cy="579614"/>
          </a:xfrm>
        </p:spPr>
        <p:txBody>
          <a:bodyPr/>
          <a:lstStyle/>
          <a:p>
            <a:r>
              <a:rPr lang="ru-RU" dirty="0"/>
              <a:t>Итоговый проект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2FE201-8A1A-AB77-B7F6-E36FEBDB805D}"/>
              </a:ext>
            </a:extLst>
          </p:cNvPr>
          <p:cNvSpPr txBox="1">
            <a:spLocks/>
          </p:cNvSpPr>
          <p:nvPr/>
        </p:nvSpPr>
        <p:spPr>
          <a:xfrm>
            <a:off x="201523" y="354515"/>
            <a:ext cx="647655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Курс: </a:t>
            </a:r>
            <a:r>
              <a:rPr lang="en-US" sz="2800" dirty="0"/>
              <a:t>Machine Learning Junior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BBE7C0-AC55-AB79-E43B-DB87FEC8D038}"/>
              </a:ext>
            </a:extLst>
          </p:cNvPr>
          <p:cNvSpPr txBox="1">
            <a:spLocks/>
          </p:cNvSpPr>
          <p:nvPr/>
        </p:nvSpPr>
        <p:spPr>
          <a:xfrm>
            <a:off x="201523" y="5503463"/>
            <a:ext cx="4619052" cy="965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Выполнил: Узун </a:t>
            </a:r>
            <a:r>
              <a:rPr lang="ru-RU" dirty="0" err="1"/>
              <a:t>демир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81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EFF"/>
                </a:solidFill>
              </a:rPr>
              <a:t>Технические требования</a:t>
            </a:r>
          </a:p>
        </p:txBody>
      </p:sp>
      <p:graphicFrame>
        <p:nvGraphicFramePr>
          <p:cNvPr id="4" name="Объект 3" descr="значок графического элемента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79675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FB975C4-D1F4-46A7-E638-86A3F9AA69F0}"/>
              </a:ext>
            </a:extLst>
          </p:cNvPr>
          <p:cNvSpPr/>
          <p:nvPr/>
        </p:nvSpPr>
        <p:spPr>
          <a:xfrm>
            <a:off x="447675" y="638175"/>
            <a:ext cx="11296650" cy="5781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7F58A298-349E-8F93-9C97-96CEEA035D2B}"/>
              </a:ext>
            </a:extLst>
          </p:cNvPr>
          <p:cNvSpPr txBox="1">
            <a:spLocks/>
          </p:cNvSpPr>
          <p:nvPr/>
        </p:nvSpPr>
        <p:spPr>
          <a:xfrm>
            <a:off x="743117" y="858445"/>
            <a:ext cx="6505408" cy="491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FFFEFF"/>
                </a:solidFill>
              </a:rPr>
              <a:t>Решение проблемы нехватки </a:t>
            </a:r>
            <a:r>
              <a:rPr lang="ru-RU" dirty="0" err="1">
                <a:solidFill>
                  <a:srgbClr val="FFFEFF"/>
                </a:solidFill>
              </a:rPr>
              <a:t>озу</a:t>
            </a:r>
            <a:endParaRPr lang="ru-RU" dirty="0">
              <a:solidFill>
                <a:srgbClr val="FFFE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057C-4E6D-344C-87A8-2DE2D7549135}"/>
              </a:ext>
            </a:extLst>
          </p:cNvPr>
          <p:cNvSpPr txBox="1"/>
          <p:nvPr/>
        </p:nvSpPr>
        <p:spPr>
          <a:xfrm>
            <a:off x="1162049" y="1460543"/>
            <a:ext cx="320992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Перевод типа данных с </a:t>
            </a:r>
            <a:r>
              <a:rPr lang="en-US" sz="2400" dirty="0"/>
              <a:t>int64 </a:t>
            </a:r>
            <a:r>
              <a:rPr lang="ru-RU" sz="2400" dirty="0"/>
              <a:t>на </a:t>
            </a:r>
            <a:r>
              <a:rPr lang="en-US" sz="2400" dirty="0">
                <a:solidFill>
                  <a:schemeClr val="accent6"/>
                </a:solidFill>
              </a:rPr>
              <a:t>int8</a:t>
            </a:r>
            <a:endParaRPr lang="ru-RU" sz="2400" dirty="0">
              <a:solidFill>
                <a:schemeClr val="accent6"/>
              </a:solidFill>
            </a:endParaRPr>
          </a:p>
        </p:txBody>
      </p:sp>
      <p:sp>
        <p:nvSpPr>
          <p:cNvPr id="9" name="Заголовок 1">
            <a:extLst>
              <a:ext uri="{FF2B5EF4-FFF2-40B4-BE49-F238E27FC236}">
                <a16:creationId xmlns:a16="http://schemas.microsoft.com/office/drawing/2014/main" id="{9AF86705-F581-B344-DD68-E3652422A4F7}"/>
              </a:ext>
            </a:extLst>
          </p:cNvPr>
          <p:cNvSpPr txBox="1">
            <a:spLocks/>
          </p:cNvSpPr>
          <p:nvPr/>
        </p:nvSpPr>
        <p:spPr>
          <a:xfrm>
            <a:off x="743117" y="3189456"/>
            <a:ext cx="4924258" cy="47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rgbClr val="FFFEFF"/>
              </a:solidFill>
            </a:endParaRPr>
          </a:p>
        </p:txBody>
      </p:sp>
      <p:sp>
        <p:nvSpPr>
          <p:cNvPr id="20" name="Заголовок 1">
            <a:extLst>
              <a:ext uri="{FF2B5EF4-FFF2-40B4-BE49-F238E27FC236}">
                <a16:creationId xmlns:a16="http://schemas.microsoft.com/office/drawing/2014/main" id="{2D722756-2035-00E3-D708-1D99A556F98C}"/>
              </a:ext>
            </a:extLst>
          </p:cNvPr>
          <p:cNvSpPr txBox="1">
            <a:spLocks/>
          </p:cNvSpPr>
          <p:nvPr/>
        </p:nvSpPr>
        <p:spPr>
          <a:xfrm>
            <a:off x="2471904" y="4507481"/>
            <a:ext cx="7248191" cy="1728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FFFEFF"/>
                </a:solidFill>
              </a:rPr>
              <a:t>Уменьшение памяти, </a:t>
            </a:r>
          </a:p>
          <a:p>
            <a:r>
              <a:rPr lang="ru-RU" dirty="0">
                <a:solidFill>
                  <a:srgbClr val="FFFEFF"/>
                </a:solidFill>
              </a:rPr>
              <a:t>занимаемой </a:t>
            </a:r>
            <a:r>
              <a:rPr lang="ru-RU" dirty="0" err="1">
                <a:solidFill>
                  <a:srgbClr val="FFFEFF"/>
                </a:solidFill>
              </a:rPr>
              <a:t>датафреймом</a:t>
            </a:r>
            <a:r>
              <a:rPr lang="ru-RU" dirty="0">
                <a:solidFill>
                  <a:srgbClr val="FFFEFF"/>
                </a:solidFill>
              </a:rPr>
              <a:t> в </a:t>
            </a:r>
            <a:r>
              <a:rPr lang="ru-RU" sz="4000" dirty="0">
                <a:solidFill>
                  <a:srgbClr val="FFFEFF"/>
                </a:solidFill>
                <a:latin typeface="Bahnschrift SemiBold" panose="020B0502040204020203" pitchFamily="34" charset="0"/>
              </a:rPr>
              <a:t>7</a:t>
            </a:r>
            <a:r>
              <a:rPr lang="ru-RU" dirty="0">
                <a:solidFill>
                  <a:srgbClr val="FFFEFF"/>
                </a:solidFill>
              </a:rPr>
              <a:t> раз</a:t>
            </a:r>
          </a:p>
          <a:p>
            <a:endParaRPr lang="ru-RU" dirty="0">
              <a:solidFill>
                <a:srgbClr val="FFFEFF"/>
              </a:solidFill>
            </a:endParaRPr>
          </a:p>
          <a:p>
            <a:r>
              <a:rPr lang="ru-RU" dirty="0">
                <a:solidFill>
                  <a:srgbClr val="FFFEFF"/>
                </a:solidFill>
              </a:rPr>
              <a:t>ускорение скорости обработки в </a:t>
            </a:r>
            <a:r>
              <a:rPr lang="ru-RU" sz="5400" dirty="0">
                <a:solidFill>
                  <a:srgbClr val="FFFEFF"/>
                </a:solidFill>
                <a:latin typeface="Bahnschrift SemiBold" panose="020B0502040204020203" pitchFamily="34" charset="0"/>
              </a:rPr>
              <a:t>3</a:t>
            </a:r>
            <a:r>
              <a:rPr lang="ru-RU" dirty="0">
                <a:solidFill>
                  <a:srgbClr val="FFFEFF"/>
                </a:solidFill>
              </a:rPr>
              <a:t> раза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CD05E69-A4CB-8BB4-DF21-928E25435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172" y="1460543"/>
            <a:ext cx="4993378" cy="2563020"/>
          </a:xfrm>
          <a:prstGeom prst="rect">
            <a:avLst/>
          </a:prstGeom>
        </p:spPr>
      </p:pic>
      <p:pic>
        <p:nvPicPr>
          <p:cNvPr id="5124" name="Picture 4" descr="Зеленая галочка в кружке без фона в png (пнг)">
            <a:extLst>
              <a:ext uri="{FF2B5EF4-FFF2-40B4-BE49-F238E27FC236}">
                <a16:creationId xmlns:a16="http://schemas.microsoft.com/office/drawing/2014/main" id="{98B4103C-C807-DF12-DC01-ECE965F76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12" y="4218258"/>
            <a:ext cx="953776" cy="12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Зеленая галочка в кружке без фона в png (пнг)">
            <a:extLst>
              <a:ext uri="{FF2B5EF4-FFF2-40B4-BE49-F238E27FC236}">
                <a16:creationId xmlns:a16="http://schemas.microsoft.com/office/drawing/2014/main" id="{FE77B713-922B-DDA8-4C6D-A5A3BCC1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188" y="5149170"/>
            <a:ext cx="953776" cy="12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034D-B415-50B0-443A-642CDA08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Удаление сильно коррелирующих признаков </a:t>
            </a:r>
            <a:r>
              <a:rPr lang="en-US" b="1" dirty="0">
                <a:solidFill>
                  <a:srgbClr val="FF0000"/>
                </a:solidFill>
              </a:rPr>
              <a:t>(&gt;0,85)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B22B8D1-0864-9281-AF63-141F6AB08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01" y="2057400"/>
            <a:ext cx="4772723" cy="4168451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E660E3-9F48-281F-05FB-147EFE33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202" y="1956470"/>
            <a:ext cx="3681297" cy="320165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CE7947C-8518-FF26-0D1F-86660FED949B}"/>
              </a:ext>
            </a:extLst>
          </p:cNvPr>
          <p:cNvGrpSpPr/>
          <p:nvPr/>
        </p:nvGrpSpPr>
        <p:grpSpPr>
          <a:xfrm>
            <a:off x="4881061" y="5355798"/>
            <a:ext cx="3222832" cy="720000"/>
            <a:chOff x="54818" y="2746269"/>
            <a:chExt cx="3222832" cy="720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7D61169-CBF3-B214-2756-BC0327EBECF7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F2687-190F-AC5F-092E-512F00FA746D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3600" kern="1200" noProof="0" dirty="0"/>
            </a:p>
          </p:txBody>
        </p:sp>
      </p:grp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3D512C-EA3D-6578-8E0D-5548E25225CB}"/>
              </a:ext>
            </a:extLst>
          </p:cNvPr>
          <p:cNvSpPr/>
          <p:nvPr/>
        </p:nvSpPr>
        <p:spPr>
          <a:xfrm rot="20535970">
            <a:off x="5771209" y="3320283"/>
            <a:ext cx="1790700" cy="56197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15BD9BF-57E2-F6EE-5341-719E8EFE2C9F}"/>
              </a:ext>
            </a:extLst>
          </p:cNvPr>
          <p:cNvGrpSpPr/>
          <p:nvPr/>
        </p:nvGrpSpPr>
        <p:grpSpPr>
          <a:xfrm>
            <a:off x="4694134" y="5205745"/>
            <a:ext cx="7041365" cy="1020106"/>
            <a:chOff x="54818" y="2446163"/>
            <a:chExt cx="7041365" cy="1020106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4583362-1ADF-1BB1-02E3-7E4BF604F14C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94F77B-F90F-4CCC-0F5B-E5FF8B7E490B}"/>
                </a:ext>
              </a:extLst>
            </p:cNvPr>
            <p:cNvSpPr txBox="1"/>
            <p:nvPr/>
          </p:nvSpPr>
          <p:spPr>
            <a:xfrm>
              <a:off x="1247135" y="2446163"/>
              <a:ext cx="584904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400" dirty="0">
                  <a:latin typeface="Bahnschrift SemiBold" panose="020B0502040204020203" pitchFamily="34" charset="0"/>
                </a:rPr>
                <a:t>После многочисленных экспериментов перед генерацией осталось </a:t>
              </a:r>
              <a:r>
                <a:rPr lang="ru-RU" sz="2800" b="1" dirty="0">
                  <a:solidFill>
                    <a:srgbClr val="00B050"/>
                  </a:solidFill>
                  <a:latin typeface="Bahnschrift SemiBold" panose="020B0502040204020203" pitchFamily="34" charset="0"/>
                </a:rPr>
                <a:t>40</a:t>
              </a:r>
              <a:r>
                <a:rPr lang="ru-RU" sz="2400" dirty="0">
                  <a:solidFill>
                    <a:schemeClr val="accent6"/>
                  </a:solidFill>
                  <a:latin typeface="Bahnschrift SemiBold" panose="020B0502040204020203" pitchFamily="34" charset="0"/>
                </a:rPr>
                <a:t> полезных </a:t>
              </a:r>
              <a:r>
                <a:rPr lang="ru-RU" sz="2400" dirty="0">
                  <a:latin typeface="Bahnschrift SemiBold" panose="020B0502040204020203" pitchFamily="34" charset="0"/>
                </a:rPr>
                <a:t>признаков</a:t>
              </a:r>
              <a:endParaRPr lang="ru-RU" sz="2400" kern="1200" noProof="0" dirty="0">
                <a:latin typeface="Bahnschrift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58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EFF"/>
                </a:solidFill>
              </a:rPr>
              <a:t>Технические требования</a:t>
            </a:r>
          </a:p>
        </p:txBody>
      </p:sp>
      <p:graphicFrame>
        <p:nvGraphicFramePr>
          <p:cNvPr id="4" name="Объект 3" descr="значок графического элемента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FB975C4-D1F4-46A7-E638-86A3F9AA69F0}"/>
              </a:ext>
            </a:extLst>
          </p:cNvPr>
          <p:cNvSpPr/>
          <p:nvPr/>
        </p:nvSpPr>
        <p:spPr>
          <a:xfrm>
            <a:off x="447675" y="638175"/>
            <a:ext cx="11296650" cy="5781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7F58A298-349E-8F93-9C97-96CEEA035D2B}"/>
              </a:ext>
            </a:extLst>
          </p:cNvPr>
          <p:cNvSpPr txBox="1">
            <a:spLocks/>
          </p:cNvSpPr>
          <p:nvPr/>
        </p:nvSpPr>
        <p:spPr>
          <a:xfrm>
            <a:off x="743117" y="858445"/>
            <a:ext cx="6505408" cy="491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err="1">
                <a:solidFill>
                  <a:srgbClr val="FFFEFF"/>
                </a:solidFill>
              </a:rPr>
              <a:t>Инжениринг</a:t>
            </a:r>
            <a:r>
              <a:rPr lang="ru-RU" dirty="0">
                <a:solidFill>
                  <a:srgbClr val="FFFEFF"/>
                </a:solidFill>
              </a:rPr>
              <a:t> признаков</a:t>
            </a:r>
            <a:r>
              <a:rPr lang="en-US" dirty="0">
                <a:solidFill>
                  <a:srgbClr val="FFFEFF"/>
                </a:solidFill>
              </a:rPr>
              <a:t> </a:t>
            </a:r>
            <a:endParaRPr lang="ru-RU" dirty="0">
              <a:solidFill>
                <a:srgbClr val="FFFE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057C-4E6D-344C-87A8-2DE2D7549135}"/>
              </a:ext>
            </a:extLst>
          </p:cNvPr>
          <p:cNvSpPr txBox="1"/>
          <p:nvPr/>
        </p:nvSpPr>
        <p:spPr>
          <a:xfrm>
            <a:off x="1162049" y="1460543"/>
            <a:ext cx="320992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Закодированные</a:t>
            </a:r>
          </a:p>
          <a:p>
            <a:pPr algn="ctr"/>
            <a:r>
              <a:rPr lang="en-US" sz="2400" dirty="0" err="1">
                <a:solidFill>
                  <a:schemeClr val="accent6"/>
                </a:solidFill>
              </a:rPr>
              <a:t>OneHotEncoding</a:t>
            </a:r>
            <a:endParaRPr lang="ru-RU" sz="2400" dirty="0">
              <a:solidFill>
                <a:schemeClr val="accent6"/>
              </a:solidFill>
            </a:endParaRPr>
          </a:p>
        </p:txBody>
      </p:sp>
      <p:sp>
        <p:nvSpPr>
          <p:cNvPr id="9" name="Заголовок 1">
            <a:extLst>
              <a:ext uri="{FF2B5EF4-FFF2-40B4-BE49-F238E27FC236}">
                <a16:creationId xmlns:a16="http://schemas.microsoft.com/office/drawing/2014/main" id="{9AF86705-F581-B344-DD68-E3652422A4F7}"/>
              </a:ext>
            </a:extLst>
          </p:cNvPr>
          <p:cNvSpPr txBox="1">
            <a:spLocks/>
          </p:cNvSpPr>
          <p:nvPr/>
        </p:nvSpPr>
        <p:spPr>
          <a:xfrm>
            <a:off x="743117" y="3189456"/>
            <a:ext cx="4924258" cy="47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rgbClr val="FFFE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5DF9B-243F-3F36-98E3-DC473C225507}"/>
              </a:ext>
            </a:extLst>
          </p:cNvPr>
          <p:cNvSpPr txBox="1"/>
          <p:nvPr/>
        </p:nvSpPr>
        <p:spPr>
          <a:xfrm>
            <a:off x="6986934" y="1504851"/>
            <a:ext cx="44957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Бинарные, </a:t>
            </a:r>
            <a:r>
              <a:rPr lang="ru-RU" sz="2400" dirty="0" err="1"/>
              <a:t>бинаризованные</a:t>
            </a:r>
            <a:endParaRPr lang="ru-RU" sz="2400" dirty="0"/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Mean</a:t>
            </a:r>
            <a:r>
              <a:rPr lang="en-US" sz="2400" dirty="0"/>
              <a:t>, Mode, Median</a:t>
            </a:r>
            <a:endParaRPr lang="ru-RU" sz="2400" dirty="0">
              <a:solidFill>
                <a:schemeClr val="accent6"/>
              </a:solidFill>
            </a:endParaRPr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B9A95CC-9FCE-8B4A-9FDF-393FE3339427}"/>
              </a:ext>
            </a:extLst>
          </p:cNvPr>
          <p:cNvSpPr txBox="1">
            <a:spLocks/>
          </p:cNvSpPr>
          <p:nvPr/>
        </p:nvSpPr>
        <p:spPr>
          <a:xfrm>
            <a:off x="743117" y="3926584"/>
            <a:ext cx="6505408" cy="491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FFFEFF"/>
                </a:solidFill>
              </a:rPr>
              <a:t>группировка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12D56-AD5A-4335-686C-E653981AC3DC}"/>
              </a:ext>
            </a:extLst>
          </p:cNvPr>
          <p:cNvSpPr txBox="1"/>
          <p:nvPr/>
        </p:nvSpPr>
        <p:spPr>
          <a:xfrm>
            <a:off x="1162049" y="4550630"/>
            <a:ext cx="3209926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Sum, Median, </a:t>
            </a:r>
            <a:r>
              <a:rPr lang="en-US" sz="4000" dirty="0">
                <a:solidFill>
                  <a:schemeClr val="accent6"/>
                </a:solidFill>
              </a:rPr>
              <a:t>Mean</a:t>
            </a:r>
            <a:endParaRPr lang="ru-RU" sz="4000" dirty="0">
              <a:solidFill>
                <a:schemeClr val="accent6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0C622F-DA18-C2A7-1C24-E2193D93F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589" y="2752726"/>
            <a:ext cx="5969062" cy="32592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08122C-0956-5061-BE8C-61674889E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9770" y="2900288"/>
            <a:ext cx="114316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7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EFF"/>
                </a:solidFill>
              </a:rPr>
              <a:t>Технические требования</a:t>
            </a:r>
          </a:p>
        </p:txBody>
      </p:sp>
      <p:graphicFrame>
        <p:nvGraphicFramePr>
          <p:cNvPr id="4" name="Объект 3" descr="значок графического элемента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FB975C4-D1F4-46A7-E638-86A3F9AA69F0}"/>
              </a:ext>
            </a:extLst>
          </p:cNvPr>
          <p:cNvSpPr/>
          <p:nvPr/>
        </p:nvSpPr>
        <p:spPr>
          <a:xfrm>
            <a:off x="447675" y="647700"/>
            <a:ext cx="11296650" cy="5781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 1">
            <a:extLst>
              <a:ext uri="{FF2B5EF4-FFF2-40B4-BE49-F238E27FC236}">
                <a16:creationId xmlns:a16="http://schemas.microsoft.com/office/drawing/2014/main" id="{7F58A298-349E-8F93-9C97-96CEEA035D2B}"/>
              </a:ext>
            </a:extLst>
          </p:cNvPr>
          <p:cNvSpPr txBox="1">
            <a:spLocks/>
          </p:cNvSpPr>
          <p:nvPr/>
        </p:nvSpPr>
        <p:spPr>
          <a:xfrm>
            <a:off x="743117" y="858445"/>
            <a:ext cx="6505408" cy="491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FFFEFF"/>
                </a:solidFill>
              </a:rPr>
              <a:t>Создание новых признаков</a:t>
            </a:r>
            <a:r>
              <a:rPr lang="en-US" dirty="0">
                <a:solidFill>
                  <a:srgbClr val="FFFEFF"/>
                </a:solidFill>
              </a:rPr>
              <a:t> </a:t>
            </a:r>
            <a:endParaRPr lang="ru-RU" dirty="0">
              <a:solidFill>
                <a:srgbClr val="FFFE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057C-4E6D-344C-87A8-2DE2D7549135}"/>
              </a:ext>
            </a:extLst>
          </p:cNvPr>
          <p:cNvSpPr txBox="1"/>
          <p:nvPr/>
        </p:nvSpPr>
        <p:spPr>
          <a:xfrm>
            <a:off x="1408011" y="1960384"/>
            <a:ext cx="9375977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Bahnschrift SemiBold" panose="020B0502040204020203" pitchFamily="34" charset="0"/>
              </a:rPr>
              <a:t>Сумма просрочек: Сумма всех видов просрочек.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latin typeface="Bahnschrift SemiBold" panose="020B0502040204020203" pitchFamily="34" charset="0"/>
              </a:rPr>
              <a:t>Среднее значение дней с момента открытия до даты сбора данных: Среднее значение из </a:t>
            </a:r>
            <a:r>
              <a:rPr lang="ru-RU" sz="2400" dirty="0" err="1">
                <a:latin typeface="Bahnschrift SemiBold" panose="020B0502040204020203" pitchFamily="34" charset="0"/>
              </a:rPr>
              <a:t>pre_since_opened</a:t>
            </a:r>
            <a:r>
              <a:rPr lang="ru-RU" sz="2400" dirty="0">
                <a:latin typeface="Bahnschrift SemiBold" panose="020B0502040204020203" pitchFamily="34" charset="0"/>
              </a:rPr>
              <a:t> и </a:t>
            </a:r>
            <a:r>
              <a:rPr lang="ru-RU" sz="2400" dirty="0" err="1">
                <a:latin typeface="Bahnschrift SemiBold" panose="020B0502040204020203" pitchFamily="34" charset="0"/>
              </a:rPr>
              <a:t>pre_since_confirmed</a:t>
            </a:r>
            <a:r>
              <a:rPr lang="ru-RU" sz="2400" dirty="0">
                <a:latin typeface="Bahnschrift SemiBold" panose="020B0502040204020203" pitchFamily="34" charset="0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latin typeface="Bahnschrift SemiBold" panose="020B0502040204020203" pitchFamily="34" charset="0"/>
              </a:rPr>
              <a:t>Флаги просрочек: Сумма флагов просрочек.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latin typeface="Bahnschrift SemiBold" panose="020B0502040204020203" pitchFamily="34" charset="0"/>
              </a:rPr>
              <a:t>Максимальное и минимальное значение суммы следующего платежа: Из признаков </a:t>
            </a:r>
            <a:r>
              <a:rPr lang="ru-RU" sz="2400" dirty="0" err="1">
                <a:latin typeface="Bahnschrift SemiBold" panose="020B0502040204020203" pitchFamily="34" charset="0"/>
              </a:rPr>
              <a:t>pre_loans_next_pay_summ</a:t>
            </a:r>
            <a:r>
              <a:rPr lang="ru-RU" sz="2400" dirty="0">
                <a:latin typeface="Bahnschrift SemiBold" panose="020B0502040204020203" pitchFamily="34" charset="0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ru-RU" sz="2400" dirty="0">
                <a:latin typeface="Bahnschrift SemiBold" panose="020B0502040204020203" pitchFamily="34" charset="0"/>
              </a:rPr>
              <a:t>Разница между фактическими и плановыми сроками закрытия кредита: </a:t>
            </a:r>
            <a:r>
              <a:rPr lang="ru-RU" sz="2400" dirty="0" err="1">
                <a:latin typeface="Bahnschrift SemiBold" panose="020B0502040204020203" pitchFamily="34" charset="0"/>
              </a:rPr>
              <a:t>pre_till_fclose</a:t>
            </a:r>
            <a:r>
              <a:rPr lang="ru-RU" sz="2400" dirty="0">
                <a:latin typeface="Bahnschrift SemiBold" panose="020B0502040204020203" pitchFamily="34" charset="0"/>
              </a:rPr>
              <a:t> - </a:t>
            </a:r>
            <a:r>
              <a:rPr lang="ru-RU" sz="2400" dirty="0" err="1">
                <a:latin typeface="Bahnschrift SemiBold" panose="020B0502040204020203" pitchFamily="34" charset="0"/>
              </a:rPr>
              <a:t>pre_till_pclose</a:t>
            </a:r>
            <a:r>
              <a:rPr lang="ru-RU" sz="2400" dirty="0">
                <a:latin typeface="Bahnschrift SemiBold" panose="020B0502040204020203" pitchFamily="34" charset="0"/>
              </a:rPr>
              <a:t>.</a:t>
            </a:r>
            <a:endParaRPr lang="ru-RU" sz="2400" dirty="0">
              <a:solidFill>
                <a:schemeClr val="accent6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Заголовок 1">
            <a:extLst>
              <a:ext uri="{FF2B5EF4-FFF2-40B4-BE49-F238E27FC236}">
                <a16:creationId xmlns:a16="http://schemas.microsoft.com/office/drawing/2014/main" id="{9AF86705-F581-B344-DD68-E3652422A4F7}"/>
              </a:ext>
            </a:extLst>
          </p:cNvPr>
          <p:cNvSpPr txBox="1">
            <a:spLocks/>
          </p:cNvSpPr>
          <p:nvPr/>
        </p:nvSpPr>
        <p:spPr>
          <a:xfrm>
            <a:off x="743117" y="3189456"/>
            <a:ext cx="4924258" cy="47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rgbClr val="FF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7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66" y="180423"/>
            <a:ext cx="10886909" cy="700460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>
                <a:solidFill>
                  <a:schemeClr val="bg1"/>
                </a:solidFill>
              </a:rPr>
              <a:t>Отбор признаков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endParaRPr lang="ru-RU" dirty="0">
              <a:solidFill>
                <a:srgbClr val="7CEB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F5B3C-247E-4E0A-0967-69AA42C6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64" y="1122336"/>
            <a:ext cx="4168346" cy="35588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EB2BAB-987D-82E7-9375-666F0F0DB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44" y="4281964"/>
            <a:ext cx="3174376" cy="23705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5FEC74-79B7-B88B-A713-3F7B5731A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53" y="1190907"/>
            <a:ext cx="5584547" cy="2848839"/>
          </a:xfrm>
          <a:prstGeom prst="rect">
            <a:avLst/>
          </a:prstGeom>
        </p:spPr>
      </p:pic>
      <p:sp>
        <p:nvSpPr>
          <p:cNvPr id="12" name="Заголовок 1">
            <a:extLst>
              <a:ext uri="{FF2B5EF4-FFF2-40B4-BE49-F238E27FC236}">
                <a16:creationId xmlns:a16="http://schemas.microsoft.com/office/drawing/2014/main" id="{7A8AFEB9-0F32-B507-D2F9-B7316D6A18C0}"/>
              </a:ext>
            </a:extLst>
          </p:cNvPr>
          <p:cNvSpPr txBox="1">
            <a:spLocks/>
          </p:cNvSpPr>
          <p:nvPr/>
        </p:nvSpPr>
        <p:spPr>
          <a:xfrm>
            <a:off x="3895891" y="5381620"/>
            <a:ext cx="10886909" cy="12709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Из 272 признаков осталось </a:t>
            </a:r>
            <a:r>
              <a:rPr lang="ru-RU" sz="32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127</a:t>
            </a:r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полезных</a:t>
            </a:r>
          </a:p>
        </p:txBody>
      </p:sp>
    </p:spTree>
    <p:extLst>
      <p:ext uri="{BB962C8B-B14F-4D97-AF65-F5344CB8AC3E}">
        <p14:creationId xmlns:p14="http://schemas.microsoft.com/office/powerpoint/2010/main" val="212127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034D-B415-50B0-443A-642CDA08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Комбинирование признаков для улучшения метрик</a:t>
            </a:r>
            <a:endParaRPr lang="ru-RU" b="1" dirty="0">
              <a:solidFill>
                <a:srgbClr val="FF0000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CE7947C-8518-FF26-0D1F-86660FED949B}"/>
              </a:ext>
            </a:extLst>
          </p:cNvPr>
          <p:cNvGrpSpPr/>
          <p:nvPr/>
        </p:nvGrpSpPr>
        <p:grpSpPr>
          <a:xfrm>
            <a:off x="4881061" y="5355798"/>
            <a:ext cx="3222832" cy="720000"/>
            <a:chOff x="54818" y="2746269"/>
            <a:chExt cx="3222832" cy="720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7D61169-CBF3-B214-2756-BC0327EBECF7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F2687-190F-AC5F-092E-512F00FA746D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3600" kern="1200" noProof="0" dirty="0"/>
            </a:p>
          </p:txBody>
        </p:sp>
      </p:grp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193D512C-EA3D-6578-8E0D-5548E25225CB}"/>
              </a:ext>
            </a:extLst>
          </p:cNvPr>
          <p:cNvSpPr/>
          <p:nvPr/>
        </p:nvSpPr>
        <p:spPr>
          <a:xfrm rot="20535970">
            <a:off x="5771209" y="3320283"/>
            <a:ext cx="1790700" cy="56197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15BD9BF-57E2-F6EE-5341-719E8EFE2C9F}"/>
              </a:ext>
            </a:extLst>
          </p:cNvPr>
          <p:cNvGrpSpPr/>
          <p:nvPr/>
        </p:nvGrpSpPr>
        <p:grpSpPr>
          <a:xfrm>
            <a:off x="3171476" y="5227151"/>
            <a:ext cx="5849048" cy="998700"/>
            <a:chOff x="-1467840" y="2467569"/>
            <a:chExt cx="5849048" cy="998700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4583362-1ADF-1BB1-02E3-7E4BF604F14C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94F77B-F90F-4CCC-0F5B-E5FF8B7E490B}"/>
                </a:ext>
              </a:extLst>
            </p:cNvPr>
            <p:cNvSpPr txBox="1"/>
            <p:nvPr/>
          </p:nvSpPr>
          <p:spPr>
            <a:xfrm>
              <a:off x="-1467840" y="2467569"/>
              <a:ext cx="5849048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 err="1">
                  <a:latin typeface="Bahnschrift SemiBold" panose="020B0502040204020203" pitchFamily="34" charset="0"/>
                </a:rPr>
                <a:t>LogisticRegression</a:t>
              </a:r>
              <a:r>
                <a:rPr lang="ru-RU" sz="2400" dirty="0">
                  <a:latin typeface="Bahnschrift SemiBold" panose="020B0502040204020203" pitchFamily="34" charset="0"/>
                </a:rPr>
                <a:t> </a:t>
              </a:r>
            </a:p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>
                  <a:latin typeface="Bahnschrift SemiBold" panose="020B0502040204020203" pitchFamily="34" charset="0"/>
                </a:rPr>
                <a:t>ROC AUC: </a:t>
              </a:r>
              <a:r>
                <a:rPr lang="en-US" sz="4000" dirty="0">
                  <a:solidFill>
                    <a:srgbClr val="00B050"/>
                  </a:solidFill>
                  <a:latin typeface="Bahnschrift SemiBold" panose="020B0502040204020203" pitchFamily="34" charset="0"/>
                </a:rPr>
                <a:t>0.76</a:t>
              </a:r>
              <a:endParaRPr lang="ru-RU" sz="4000" kern="1200" noProof="0" dirty="0">
                <a:solidFill>
                  <a:srgbClr val="00B050"/>
                </a:solidFill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8F9BCA-C022-8522-B087-095032B9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9" y="1964091"/>
            <a:ext cx="5015029" cy="3054510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B8414F1F-3DAC-6590-8C75-9E559BE3A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3184" y="1887507"/>
            <a:ext cx="413917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2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034D-B415-50B0-443A-642CDA08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Моделирование и тюнинг</a:t>
            </a:r>
            <a:endParaRPr lang="ru-RU" b="1" dirty="0">
              <a:solidFill>
                <a:srgbClr val="FF0000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CE7947C-8518-FF26-0D1F-86660FED949B}"/>
              </a:ext>
            </a:extLst>
          </p:cNvPr>
          <p:cNvGrpSpPr/>
          <p:nvPr/>
        </p:nvGrpSpPr>
        <p:grpSpPr>
          <a:xfrm>
            <a:off x="4881061" y="5355798"/>
            <a:ext cx="3222832" cy="720000"/>
            <a:chOff x="54818" y="2746269"/>
            <a:chExt cx="3222832" cy="720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7D61169-CBF3-B214-2756-BC0327EBECF7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F2687-190F-AC5F-092E-512F00FA746D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3600" kern="1200" noProof="0" dirty="0"/>
            </a:p>
          </p:txBody>
        </p:sp>
      </p:grp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5773A2-7226-A04E-B12C-8BC6749C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17" y="1881232"/>
            <a:ext cx="11029615" cy="3262268"/>
          </a:xfrm>
        </p:spPr>
        <p:txBody>
          <a:bodyPr>
            <a:normAutofit/>
          </a:bodyPr>
          <a:lstStyle/>
          <a:p>
            <a:endParaRPr lang="ru-RU" sz="1800" dirty="0">
              <a:latin typeface="Bahnschrift SemiBold" panose="020B0502040204020203" pitchFamily="34" charset="0"/>
            </a:endParaRPr>
          </a:p>
          <a:p>
            <a:r>
              <a:rPr lang="en-US" sz="1800" dirty="0" err="1">
                <a:latin typeface="Bahnschrift SemiBold" panose="020B0502040204020203" pitchFamily="34" charset="0"/>
              </a:rPr>
              <a:t>LogisticRegression</a:t>
            </a:r>
            <a:r>
              <a:rPr lang="ru-RU" dirty="0">
                <a:latin typeface="Bahnschrift SemiBold" panose="020B0502040204020203" pitchFamily="34" charset="0"/>
              </a:rPr>
              <a:t>				0,76	</a:t>
            </a:r>
            <a:endParaRPr lang="ru-RU" sz="1800" dirty="0">
              <a:latin typeface="Bahnschrift SemiBold" panose="020B0502040204020203" pitchFamily="34" charset="0"/>
            </a:endParaRPr>
          </a:p>
          <a:p>
            <a:r>
              <a:rPr lang="en-US" sz="1800" dirty="0" err="1">
                <a:solidFill>
                  <a:srgbClr val="00B050"/>
                </a:solidFill>
                <a:latin typeface="Bahnschrift SemiBold" panose="020B0502040204020203" pitchFamily="34" charset="0"/>
              </a:rPr>
              <a:t>XGBClassifier</a:t>
            </a:r>
            <a:r>
              <a:rPr lang="ru-RU" sz="1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					0,8</a:t>
            </a:r>
            <a:r>
              <a:rPr lang="en-US" sz="1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1</a:t>
            </a:r>
            <a:endParaRPr lang="ru-RU" sz="1800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  <a:p>
            <a:r>
              <a:rPr lang="en-US" sz="1800" dirty="0" err="1">
                <a:latin typeface="Bahnschrift SemiBold" panose="020B0502040204020203" pitchFamily="34" charset="0"/>
              </a:rPr>
              <a:t>Keras</a:t>
            </a:r>
            <a:r>
              <a:rPr lang="ru-RU" sz="1800" dirty="0">
                <a:latin typeface="Bahnschrift SemiBold" panose="020B0502040204020203" pitchFamily="34" charset="0"/>
              </a:rPr>
              <a:t>          					0,76</a:t>
            </a:r>
          </a:p>
          <a:p>
            <a:r>
              <a:rPr lang="en-US" sz="1800" dirty="0" err="1">
                <a:latin typeface="Bahnschrift SemiBold" panose="020B0502040204020203" pitchFamily="34" charset="0"/>
              </a:rPr>
              <a:t>GaussianNB</a:t>
            </a:r>
            <a:r>
              <a:rPr lang="ru-RU" sz="1800" dirty="0">
                <a:latin typeface="Bahnschrift SemiBold" panose="020B0502040204020203" pitchFamily="34" charset="0"/>
              </a:rPr>
              <a:t>					0,71</a:t>
            </a:r>
          </a:p>
          <a:p>
            <a:r>
              <a:rPr lang="en-US" sz="1800" dirty="0" err="1">
                <a:latin typeface="Bahnschrift SemiBold" panose="020B0502040204020203" pitchFamily="34" charset="0"/>
              </a:rPr>
              <a:t>RandomForest</a:t>
            </a:r>
            <a:r>
              <a:rPr lang="ru-RU" sz="1800" dirty="0">
                <a:latin typeface="Bahnschrift SemiBold" panose="020B0502040204020203" pitchFamily="34" charset="0"/>
              </a:rPr>
              <a:t>					0,71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219B3-3F2D-797C-FB6B-ECEE3E050C32}"/>
              </a:ext>
            </a:extLst>
          </p:cNvPr>
          <p:cNvSpPr txBox="1"/>
          <p:nvPr/>
        </p:nvSpPr>
        <p:spPr>
          <a:xfrm>
            <a:off x="3952051" y="1935213"/>
            <a:ext cx="1077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ROC AUC</a:t>
            </a:r>
            <a:endParaRPr lang="ru-RU" sz="16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BF72B-805D-BB6C-21BA-AA8ECB3F11FC}"/>
              </a:ext>
            </a:extLst>
          </p:cNvPr>
          <p:cNvSpPr txBox="1"/>
          <p:nvPr/>
        </p:nvSpPr>
        <p:spPr>
          <a:xfrm>
            <a:off x="1147623" y="1934394"/>
            <a:ext cx="187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</a:t>
            </a:r>
            <a:endParaRPr lang="ru-RU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C121F94-D36C-DB86-AFD4-03A0BAD9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20" y="4904675"/>
            <a:ext cx="3455759" cy="162224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89C9FD-7E77-7BD5-E679-487D5682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32" y="2412394"/>
            <a:ext cx="6070276" cy="39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0" y="50292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>
                <a:solidFill>
                  <a:schemeClr val="bg1"/>
                </a:solidFill>
              </a:rPr>
              <a:t>ПРОВЕРКА МОДЕЛИ НА ПЕРЕОБУЧЕНИЕ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19" y="1582326"/>
            <a:ext cx="5045756" cy="484822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7CEBFF"/>
                </a:solidFill>
                <a:latin typeface="Bahnschrift SemiBold" panose="020B0502040204020203" pitchFamily="34" charset="0"/>
              </a:rPr>
              <a:t>КРОСС-ВАЛИДАЦИЯ</a:t>
            </a:r>
            <a:r>
              <a:rPr lang="ru-RU" sz="3200" dirty="0">
                <a:solidFill>
                  <a:srgbClr val="7CEBFF"/>
                </a:solidFill>
                <a:latin typeface="Bahnschrift SemiBold" panose="020B0502040204020203" pitchFamily="34" charset="0"/>
              </a:rPr>
              <a:t> </a:t>
            </a:r>
            <a:r>
              <a:rPr lang="ru-RU" sz="3600" b="0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Bahnschrift SemiBold" panose="020B0502040204020203" pitchFamily="34" charset="0"/>
              </a:rPr>
              <a:t>кривые обучения и валидации</a:t>
            </a:r>
            <a:endParaRPr lang="ru-RU" sz="3200" dirty="0">
              <a:solidFill>
                <a:srgbClr val="7CEBFF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EF3154-1585-A8DF-E1E0-5091E22C7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974" y="1454467"/>
            <a:ext cx="5413577" cy="2712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3C93E-626B-EAA6-2B04-217BC4E3A568}"/>
              </a:ext>
            </a:extLst>
          </p:cNvPr>
          <p:cNvSpPr txBox="1"/>
          <p:nvPr/>
        </p:nvSpPr>
        <p:spPr>
          <a:xfrm>
            <a:off x="738188" y="4885485"/>
            <a:ext cx="6162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Средние значения ROC AUC: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 Обучающая выборка</a:t>
            </a:r>
            <a:r>
              <a:rPr lang="ru-RU" b="0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: 0.7985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 </a:t>
            </a:r>
            <a:r>
              <a:rPr lang="ru-RU" b="1" i="0" dirty="0" err="1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Валидационная</a:t>
            </a:r>
            <a:r>
              <a:rPr lang="ru-RU" b="1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 выборка</a:t>
            </a:r>
            <a:r>
              <a:rPr lang="ru-RU" b="0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: 0.7957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6ADE1-0594-A131-4411-8E2A320F1D78}"/>
              </a:ext>
            </a:extLst>
          </p:cNvPr>
          <p:cNvSpPr txBox="1"/>
          <p:nvPr/>
        </p:nvSpPr>
        <p:spPr>
          <a:xfrm>
            <a:off x="5497900" y="4600754"/>
            <a:ext cx="61626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XGBoost</a:t>
            </a:r>
            <a:r>
              <a:rPr lang="ru-RU" b="0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 хорошо обучена и демонстрирует стабильное снижение </a:t>
            </a:r>
            <a:r>
              <a:rPr lang="ru-RU" b="0" i="0" dirty="0" err="1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логлосса</a:t>
            </a:r>
            <a:r>
              <a:rPr lang="ru-RU" b="0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 на обеих выборках. Отсутствие явного переобучения и близкие значения </a:t>
            </a:r>
            <a:r>
              <a:rPr lang="ru-RU" b="0" i="0" dirty="0" err="1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логлосса</a:t>
            </a:r>
            <a:r>
              <a:rPr lang="ru-RU" b="0" i="0" dirty="0">
                <a:solidFill>
                  <a:srgbClr val="FFFFFF"/>
                </a:solidFill>
                <a:effectLst/>
                <a:highlight>
                  <a:srgbClr val="111111"/>
                </a:highlight>
                <a:latin typeface="system-ui"/>
              </a:rPr>
              <a:t> указывают на хорошую обобщающую способность модели, что делает её подходящей для использования в реальных задачах классификации.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Прямоугольник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8" name="Объект 4" descr="Числа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Группа 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/>
              <a:t>СОЗДАНИЕ ПАЙПЛАЙНА НА ВСЕЙ ВЫБОРКЕ</a:t>
            </a:r>
          </a:p>
        </p:txBody>
      </p:sp>
      <p:graphicFrame>
        <p:nvGraphicFramePr>
          <p:cNvPr id="6" name="Объект 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278709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9034D-B415-50B0-443A-642CDA08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r>
              <a:rPr lang="ru-RU" dirty="0"/>
              <a:t>работа </a:t>
            </a:r>
            <a:r>
              <a:rPr lang="ru-RU" dirty="0" err="1"/>
              <a:t>пайплайна</a:t>
            </a:r>
            <a:r>
              <a:rPr lang="ru-RU" dirty="0"/>
              <a:t> и результаты</a:t>
            </a:r>
            <a:endParaRPr lang="ru-RU" b="1" dirty="0">
              <a:solidFill>
                <a:srgbClr val="FF0000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CE7947C-8518-FF26-0D1F-86660FED949B}"/>
              </a:ext>
            </a:extLst>
          </p:cNvPr>
          <p:cNvGrpSpPr/>
          <p:nvPr/>
        </p:nvGrpSpPr>
        <p:grpSpPr>
          <a:xfrm>
            <a:off x="4881061" y="5355798"/>
            <a:ext cx="3222832" cy="720000"/>
            <a:chOff x="54818" y="2746269"/>
            <a:chExt cx="3222832" cy="720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7D61169-CBF3-B214-2756-BC0327EBECF7}"/>
                </a:ext>
              </a:extLst>
            </p:cNvPr>
            <p:cNvSpPr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F2687-190F-AC5F-092E-512F00FA746D}"/>
                </a:ext>
              </a:extLst>
            </p:cNvPr>
            <p:cNvSpPr txBox="1"/>
            <p:nvPr/>
          </p:nvSpPr>
          <p:spPr>
            <a:xfrm>
              <a:off x="54818" y="2746269"/>
              <a:ext cx="322283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3600" kern="1200" noProof="0" dirty="0"/>
            </a:p>
          </p:txBody>
        </p:sp>
      </p:grp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5773A2-7226-A04E-B12C-8BC6749C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17" y="1079354"/>
            <a:ext cx="11029615" cy="326226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ahnschrift SemiBold" panose="020B0502040204020203" pitchFamily="34" charset="0"/>
              </a:rPr>
              <a:t>Процесс работы визуализируется</a:t>
            </a:r>
            <a:r>
              <a:rPr lang="ru-RU" dirty="0">
                <a:latin typeface="Bahnschrift SemiBold" panose="020B0502040204020203" pitchFamily="34" charset="0"/>
              </a:rPr>
              <a:t>	</a:t>
            </a:r>
            <a:endParaRPr lang="ru-RU" sz="1800" dirty="0">
              <a:latin typeface="Bahnschrift SemiBold" panose="020B0502040204020203" pitchFamily="34" charset="0"/>
            </a:endParaRPr>
          </a:p>
          <a:p>
            <a:r>
              <a:rPr lang="ru-RU" sz="1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Время работы всего </a:t>
            </a:r>
            <a:r>
              <a:rPr lang="ru-RU" sz="1800" dirty="0" err="1">
                <a:solidFill>
                  <a:srgbClr val="00B050"/>
                </a:solidFill>
                <a:latin typeface="Bahnschrift SemiBold" panose="020B0502040204020203" pitchFamily="34" charset="0"/>
              </a:rPr>
              <a:t>пайплайна</a:t>
            </a:r>
            <a:r>
              <a:rPr lang="ru-RU" sz="18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 около 25 мин.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FAF2BD-108C-1E2C-BC50-954B3209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7" y="1938330"/>
            <a:ext cx="3567454" cy="21375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8151F9-9044-0437-50AF-A955B10C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8" y="3272860"/>
            <a:ext cx="3400257" cy="30103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E28463-BC32-F516-FDC2-427BCD23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961" y="3385222"/>
            <a:ext cx="3400257" cy="2005211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7635B34-762E-3E62-3510-7C1AA6C7AAA7}"/>
              </a:ext>
            </a:extLst>
          </p:cNvPr>
          <p:cNvGrpSpPr/>
          <p:nvPr/>
        </p:nvGrpSpPr>
        <p:grpSpPr>
          <a:xfrm>
            <a:off x="7932398" y="4277981"/>
            <a:ext cx="4116727" cy="1894217"/>
            <a:chOff x="3739628" y="2547568"/>
            <a:chExt cx="3324850" cy="918701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F7BB58C9-BB81-547A-27C4-DB4013D74B72}"/>
                </a:ext>
              </a:extLst>
            </p:cNvPr>
            <p:cNvSpPr/>
            <p:nvPr/>
          </p:nvSpPr>
          <p:spPr>
            <a:xfrm>
              <a:off x="3841646" y="2746269"/>
              <a:ext cx="322283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D7097C-08D8-C2D7-251E-CF72D38FA444}"/>
                </a:ext>
              </a:extLst>
            </p:cNvPr>
            <p:cNvSpPr txBox="1"/>
            <p:nvPr/>
          </p:nvSpPr>
          <p:spPr>
            <a:xfrm>
              <a:off x="3739628" y="2547568"/>
              <a:ext cx="3222832" cy="4759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6002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dirty="0">
                  <a:latin typeface="Bahnschrift SemiBold" panose="020B0502040204020203" pitchFamily="34" charset="0"/>
                </a:rPr>
                <a:t>На всем наборе данных модель показывает</a:t>
              </a:r>
              <a:r>
                <a:rPr lang="en-US" sz="2000" dirty="0">
                  <a:latin typeface="Bahnschrift SemiBold" panose="020B0502040204020203" pitchFamily="34" charset="0"/>
                </a:rPr>
                <a:t> 	ROC AUC = </a:t>
              </a:r>
              <a:r>
                <a:rPr lang="en-US" sz="2800" b="1" dirty="0">
                  <a:solidFill>
                    <a:schemeClr val="accent6"/>
                  </a:solidFill>
                  <a:latin typeface="Bahnschrift SemiBold" panose="020B0502040204020203" pitchFamily="34" charset="0"/>
                </a:rPr>
                <a:t>0,82</a:t>
              </a:r>
              <a:r>
                <a:rPr lang="ru-RU" sz="2000" dirty="0">
                  <a:latin typeface="Bahnschrift SemiBold" panose="020B0502040204020203" pitchFamily="34" charset="0"/>
                </a:rPr>
                <a:t> </a:t>
              </a:r>
              <a:endParaRPr lang="en-US" sz="2000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14BEF55-61AD-9BE7-93E3-83ABDFE66E3A}"/>
              </a:ext>
            </a:extLst>
          </p:cNvPr>
          <p:cNvSpPr txBox="1"/>
          <p:nvPr/>
        </p:nvSpPr>
        <p:spPr>
          <a:xfrm>
            <a:off x="4464734" y="5577463"/>
            <a:ext cx="7246597" cy="1015663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marL="0" lvl="0" indent="0" algn="ctr" defTabSz="160020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Модель удовлетворяет требованиям настоящего проекта и может быть использована в реальных задачах классификации.</a:t>
            </a:r>
            <a:endParaRPr lang="ru-RU" sz="2000" kern="1200" noProof="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E34C-742C-C2BB-BDA0-FFA4783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800"/>
            <a:ext cx="11029616" cy="1013800"/>
          </a:xfrm>
        </p:spPr>
        <p:txBody>
          <a:bodyPr/>
          <a:lstStyle/>
          <a:p>
            <a:r>
              <a:rPr lang="ru-RU" dirty="0"/>
              <a:t>Узун </a:t>
            </a:r>
            <a:r>
              <a:rPr lang="ru-RU" dirty="0" err="1"/>
              <a:t>демир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CE4E0B-1231-4832-BCB9-ED97AE8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Bahnschrift SemiBold Condensed" panose="020B0502040204020203" pitchFamily="34" charset="0"/>
              </a:rPr>
              <a:t>20</a:t>
            </a:r>
            <a:r>
              <a:rPr lang="ru-RU" dirty="0">
                <a:latin typeface="Bahnschrift SemiBold Condensed" panose="020B0502040204020203" pitchFamily="34" charset="0"/>
              </a:rPr>
              <a:t>+ опыт работы в качестве главного бухгалтера</a:t>
            </a:r>
          </a:p>
          <a:p>
            <a:r>
              <a:rPr lang="ru-RU" dirty="0">
                <a:latin typeface="Bahnschrift SemiBold Condensed" panose="020B0502040204020203" pitchFamily="34" charset="0"/>
              </a:rPr>
              <a:t>3+ опыт работы в качестве бизнес аналитика</a:t>
            </a: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5+ </a:t>
            </a:r>
            <a:r>
              <a:rPr lang="ru-RU" dirty="0">
                <a:latin typeface="Bahnschrift SemiBold Condensed" panose="020B0502040204020203" pitchFamily="34" charset="0"/>
              </a:rPr>
              <a:t>статей на </a:t>
            </a:r>
            <a:r>
              <a:rPr lang="en-US" dirty="0">
                <a:latin typeface="Bahnschrift SemiBold Condensed" panose="020B0502040204020203" pitchFamily="34" charset="0"/>
              </a:rPr>
              <a:t>habr.com</a:t>
            </a:r>
            <a:endParaRPr lang="ru-RU" dirty="0">
              <a:latin typeface="Bahnschrift SemiBold Condensed" panose="020B0502040204020203" pitchFamily="34" charset="0"/>
            </a:endParaRPr>
          </a:p>
          <a:p>
            <a:r>
              <a:rPr lang="ru-RU" dirty="0">
                <a:latin typeface="Bahnschrift SemiBold Condensed" panose="020B0502040204020203" pitchFamily="34" charset="0"/>
              </a:rPr>
              <a:t>активный участник соревнований на </a:t>
            </a:r>
            <a:r>
              <a:rPr lang="en-US" dirty="0">
                <a:latin typeface="Bahnschrift SemiBold Condensed" panose="020B0502040204020203" pitchFamily="34" charset="0"/>
              </a:rPr>
              <a:t>kaggle.com</a:t>
            </a: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1034" name="Picture 10" descr="Бухгалтерия – Бесплатные иконки: бизнес и финансы">
            <a:extLst>
              <a:ext uri="{FF2B5EF4-FFF2-40B4-BE49-F238E27FC236}">
                <a16:creationId xmlns:a16="http://schemas.microsoft.com/office/drawing/2014/main" id="{4322D2BF-FC40-9599-6C91-0FD60882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68" y="2357761"/>
            <a:ext cx="3128639" cy="31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5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B1F87420-4729-8422-182F-606F74AA4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AB7ED-0391-5439-ED04-2388F433C554}"/>
              </a:ext>
            </a:extLst>
          </p:cNvPr>
          <p:cNvSpPr txBox="1"/>
          <p:nvPr/>
        </p:nvSpPr>
        <p:spPr>
          <a:xfrm>
            <a:off x="8460294" y="4368833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https://uzundemir.github.io/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B10E5-A316-86D6-AE94-37665078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318"/>
            <a:ext cx="11029616" cy="1013800"/>
          </a:xfrm>
        </p:spPr>
        <p:txBody>
          <a:bodyPr/>
          <a:lstStyle/>
          <a:p>
            <a:r>
              <a:rPr lang="ru-RU" dirty="0"/>
              <a:t>Роль </a:t>
            </a:r>
            <a:r>
              <a:rPr lang="ru-RU" sz="2800" dirty="0"/>
              <a:t>кредитного риск-менеджмента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A85EB-8407-EE4B-6529-A627ECC54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Bahnschrift SemiBold Condensed" panose="020B0502040204020203" pitchFamily="34" charset="0"/>
              </a:rPr>
              <a:t>40 млн граждан имеют займы в банках</a:t>
            </a:r>
          </a:p>
          <a:p>
            <a:r>
              <a:rPr lang="ru-RU" dirty="0">
                <a:solidFill>
                  <a:srgbClr val="FF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к</a:t>
            </a:r>
            <a:r>
              <a:rPr lang="ru-RU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Bahnschrift SemiBold Condensed" panose="020B0502040204020203" pitchFamily="34" charset="0"/>
              </a:rPr>
              <a:t>аждый 4-й более 90 дней не вносит деньги по ссуде</a:t>
            </a:r>
          </a:p>
          <a:p>
            <a:r>
              <a:rPr lang="ru-RU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Bahnschrift SemiBold Condensed" panose="020B0502040204020203" pitchFamily="34" charset="0"/>
              </a:rPr>
              <a:t>60%</a:t>
            </a:r>
            <a:r>
              <a:rPr lang="ru-RU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 - финансовые трудности</a:t>
            </a:r>
          </a:p>
          <a:p>
            <a:r>
              <a:rPr lang="ru-RU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Bahnschrift SemiBold Condensed" panose="020B0502040204020203" pitchFamily="34" charset="0"/>
              </a:rPr>
              <a:t>30% - мошенничество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Bahnschrift SemiBold Condensed" panose="020B0502040204020203" pitchFamily="34" charset="0"/>
              </a:rPr>
              <a:t>10% - другие причины</a:t>
            </a:r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Bahnschrift SemiBold Condensed" panose="020B0502040204020203" pitchFamily="34" charset="0"/>
            </a:endParaRPr>
          </a:p>
          <a:p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endParaRPr lang="ru-RU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95747C-4FEA-F8AF-7D5E-CC991076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87" y="3711990"/>
            <a:ext cx="1182548" cy="1203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BC0BD-9969-093D-490F-D094EAE8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18" y="5048513"/>
            <a:ext cx="1182548" cy="1203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065F1C-9700-ED43-7EDB-A513B002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088" y="4655054"/>
            <a:ext cx="1182548" cy="12037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3DCD8E-7D8B-9BF3-48FD-FD424255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710" y="2042221"/>
            <a:ext cx="2105397" cy="21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1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62D1A-85D1-8EF1-4F1A-3DD1EF7C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Задача:</a:t>
            </a:r>
            <a:br>
              <a:rPr lang="ru-RU" dirty="0"/>
            </a:br>
            <a:r>
              <a:rPr lang="ru-RU" dirty="0"/>
              <a:t>обучить модель кредитного риск-менеджмента для банка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438986-D789-37AC-D019-35A776CB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 SemiCondensed" panose="020B0502040204020203" pitchFamily="34" charset="0"/>
              </a:rPr>
              <a:t>инжиниринг признаков </a:t>
            </a:r>
          </a:p>
          <a:p>
            <a:r>
              <a:rPr lang="ru-RU" dirty="0">
                <a:latin typeface="Bahnschrift SemiCondensed" panose="020B0502040204020203" pitchFamily="34" charset="0"/>
              </a:rPr>
              <a:t>подбор лучшей модели </a:t>
            </a:r>
          </a:p>
          <a:p>
            <a:r>
              <a:rPr lang="ru-RU" dirty="0">
                <a:latin typeface="Bahnschrift SemiCondensed" panose="020B0502040204020203" pitchFamily="34" charset="0"/>
              </a:rPr>
              <a:t>настройка </a:t>
            </a:r>
            <a:r>
              <a:rPr lang="ru-RU" dirty="0" err="1">
                <a:latin typeface="Bahnschrift SemiCondensed" panose="020B0502040204020203" pitchFamily="34" charset="0"/>
              </a:rPr>
              <a:t>гиперпараметров</a:t>
            </a:r>
            <a:endParaRPr lang="ru-RU" dirty="0">
              <a:latin typeface="Bahnschrift SemiCondensed" panose="020B0502040204020203" pitchFamily="34" charset="0"/>
            </a:endParaRPr>
          </a:p>
          <a:p>
            <a:r>
              <a:rPr lang="ru-RU" dirty="0">
                <a:latin typeface="Bahnschrift SemiCondensed" panose="020B0502040204020203" pitchFamily="34" charset="0"/>
              </a:rPr>
              <a:t>обработка больших массивов данных</a:t>
            </a:r>
          </a:p>
          <a:p>
            <a:r>
              <a:rPr lang="ru-RU" dirty="0">
                <a:latin typeface="Bahnschrift SemiCondensed" panose="020B0502040204020203" pitchFamily="34" charset="0"/>
              </a:rPr>
              <a:t>визуализация результатов моделирования</a:t>
            </a:r>
          </a:p>
        </p:txBody>
      </p:sp>
      <p:pic>
        <p:nvPicPr>
          <p:cNvPr id="2052" name="Picture 4" descr="Ключевые аналитические данные в области медицины — MEDSTEG">
            <a:extLst>
              <a:ext uri="{FF2B5EF4-FFF2-40B4-BE49-F238E27FC236}">
                <a16:creationId xmlns:a16="http://schemas.microsoft.com/office/drawing/2014/main" id="{8F2A8FE3-0A49-7921-EBC7-D628E374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668" y="2525049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2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652508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/>
              <a:t>Описание данных</a:t>
            </a:r>
          </a:p>
        </p:txBody>
      </p:sp>
      <p:graphicFrame>
        <p:nvGraphicFramePr>
          <p:cNvPr id="6" name="Объект 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638502"/>
              </p:ext>
            </p:extLst>
          </p:nvPr>
        </p:nvGraphicFramePr>
        <p:xfrm>
          <a:off x="1061925" y="1834220"/>
          <a:ext cx="6258149" cy="4371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2275261-E275-4D42-D3AC-F4B18185D576}"/>
              </a:ext>
            </a:extLst>
          </p:cNvPr>
          <p:cNvGrpSpPr/>
          <p:nvPr/>
        </p:nvGrpSpPr>
        <p:grpSpPr>
          <a:xfrm>
            <a:off x="7948084" y="3731005"/>
            <a:ext cx="4004732" cy="546583"/>
            <a:chOff x="2889671" y="3079866"/>
            <a:chExt cx="5393511" cy="546583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363BBE9-5510-9042-AD62-CF284E150760}"/>
                </a:ext>
              </a:extLst>
            </p:cNvPr>
            <p:cNvSpPr/>
            <p:nvPr/>
          </p:nvSpPr>
          <p:spPr>
            <a:xfrm>
              <a:off x="2889671" y="3079866"/>
              <a:ext cx="5393511" cy="546583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9627E-9FFD-3E52-9458-39A3CCD83B55}"/>
                </a:ext>
              </a:extLst>
            </p:cNvPr>
            <p:cNvSpPr txBox="1"/>
            <p:nvPr/>
          </p:nvSpPr>
          <p:spPr>
            <a:xfrm>
              <a:off x="3278787" y="3079866"/>
              <a:ext cx="4509510" cy="5465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3851" tIns="66040" rIns="66040" bIns="66040" numCol="1" spcCol="1270" rtlCol="0" anchor="ctr" anchorCtr="0">
              <a:noAutofit/>
            </a:bodyPr>
            <a:lstStyle/>
            <a:p>
              <a:pPr marL="0" lvl="0" indent="0" algn="l" defTabSz="11557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noProof="0" dirty="0" err="1">
                  <a:latin typeface="Bahnschrift SemiBold" panose="020B0502040204020203" pitchFamily="34" charset="0"/>
                </a:rPr>
                <a:t>бинаризованные</a:t>
              </a:r>
              <a:endParaRPr lang="ru-RU" sz="2600" kern="1200" noProof="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5C27BDF-3921-8BE8-8356-284DAB5E4BA3}"/>
              </a:ext>
            </a:extLst>
          </p:cNvPr>
          <p:cNvGrpSpPr/>
          <p:nvPr/>
        </p:nvGrpSpPr>
        <p:grpSpPr>
          <a:xfrm>
            <a:off x="7948084" y="4612433"/>
            <a:ext cx="4004732" cy="546584"/>
            <a:chOff x="2842612" y="3196824"/>
            <a:chExt cx="5393511" cy="546584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B772B28-E022-375D-AA64-5809E16A0F1E}"/>
                </a:ext>
              </a:extLst>
            </p:cNvPr>
            <p:cNvSpPr/>
            <p:nvPr/>
          </p:nvSpPr>
          <p:spPr>
            <a:xfrm>
              <a:off x="2842612" y="3196825"/>
              <a:ext cx="5393511" cy="546583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50A87-AD6F-328E-117A-188FABC68035}"/>
                </a:ext>
              </a:extLst>
            </p:cNvPr>
            <p:cNvSpPr txBox="1"/>
            <p:nvPr/>
          </p:nvSpPr>
          <p:spPr>
            <a:xfrm>
              <a:off x="3231728" y="3196824"/>
              <a:ext cx="4509510" cy="5465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3851" tIns="66040" rIns="66040" bIns="66040" numCol="1" spcCol="1270" rtlCol="0" anchor="ctr" anchorCtr="0">
              <a:noAutofit/>
            </a:bodyPr>
            <a:lstStyle/>
            <a:p>
              <a:pPr marL="0" lvl="0" indent="0" algn="l" defTabSz="11557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noProof="0" dirty="0">
                  <a:latin typeface="Bahnschrift SemiBold" panose="020B0502040204020203" pitchFamily="34" charset="0"/>
                </a:rPr>
                <a:t>закодированные</a:t>
              </a:r>
              <a:endParaRPr lang="ru-RU" sz="2600" kern="1200" noProof="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3074" name="Picture 2" descr="Пнг Фигурная скобка 10 фото">
            <a:extLst>
              <a:ext uri="{FF2B5EF4-FFF2-40B4-BE49-F238E27FC236}">
                <a16:creationId xmlns:a16="http://schemas.microsoft.com/office/drawing/2014/main" id="{FBCD4BCB-751F-4C22-903A-ABD9AC1E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33" y="3731006"/>
            <a:ext cx="1464411" cy="146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945F8B7-5A2E-3DAA-9754-B74250BACC94}"/>
              </a:ext>
            </a:extLst>
          </p:cNvPr>
          <p:cNvGrpSpPr/>
          <p:nvPr/>
        </p:nvGrpSpPr>
        <p:grpSpPr>
          <a:xfrm>
            <a:off x="7940138" y="5376904"/>
            <a:ext cx="4004732" cy="546584"/>
            <a:chOff x="2842612" y="3196824"/>
            <a:chExt cx="5393511" cy="546584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6BF59E0-58C0-F0E1-5A24-9B2253358297}"/>
                </a:ext>
              </a:extLst>
            </p:cNvPr>
            <p:cNvSpPr/>
            <p:nvPr/>
          </p:nvSpPr>
          <p:spPr>
            <a:xfrm>
              <a:off x="2842612" y="3196825"/>
              <a:ext cx="5393511" cy="546583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7AB466-1568-F36B-E914-1B50C9718D61}"/>
                </a:ext>
              </a:extLst>
            </p:cNvPr>
            <p:cNvSpPr txBox="1"/>
            <p:nvPr/>
          </p:nvSpPr>
          <p:spPr>
            <a:xfrm>
              <a:off x="3231728" y="3196824"/>
              <a:ext cx="4076031" cy="5465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3851" tIns="66040" rIns="66040" bIns="66040" numCol="1" spcCol="1270" rtlCol="0" anchor="ctr" anchorCtr="0">
              <a:noAutofit/>
            </a:bodyPr>
            <a:lstStyle/>
            <a:p>
              <a:pPr marL="0" lvl="0" indent="0" algn="l" defTabSz="11557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noProof="0" dirty="0"/>
                <a:t>            </a:t>
              </a:r>
              <a:r>
                <a:rPr lang="ru-RU" sz="2600" noProof="0" dirty="0">
                  <a:latin typeface="Bahnschrift SemiBold" panose="020B0502040204020203" pitchFamily="34" charset="0"/>
                </a:rPr>
                <a:t>= 0,    1</a:t>
              </a:r>
              <a:endParaRPr lang="ru-RU" sz="2600" kern="1200" noProof="0" dirty="0"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3076" name="Picture 4" descr="Знак равенства удалить Igual - скачать Бесплатные иконки">
            <a:extLst>
              <a:ext uri="{FF2B5EF4-FFF2-40B4-BE49-F238E27FC236}">
                <a16:creationId xmlns:a16="http://schemas.microsoft.com/office/drawing/2014/main" id="{75FD7E22-19C2-EF21-50AB-C9548ECBF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74" y="5376904"/>
            <a:ext cx="576309" cy="57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8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 4" descr="Числа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66" y="1228898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/>
              <a:t>Затруднения при выполнении: </a:t>
            </a:r>
          </a:p>
        </p:txBody>
      </p:sp>
      <p:graphicFrame>
        <p:nvGraphicFramePr>
          <p:cNvPr id="6" name="Объект 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82887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974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вал 28">
            <a:extLst>
              <a:ext uri="{FF2B5EF4-FFF2-40B4-BE49-F238E27FC236}">
                <a16:creationId xmlns:a16="http://schemas.microsoft.com/office/drawing/2014/main" id="{3D01EED8-EFC8-C52E-EB93-59B12AB00835}"/>
              </a:ext>
            </a:extLst>
          </p:cNvPr>
          <p:cNvSpPr/>
          <p:nvPr/>
        </p:nvSpPr>
        <p:spPr>
          <a:xfrm>
            <a:off x="489752" y="5157446"/>
            <a:ext cx="11256885" cy="159945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BF98892-6D99-4200-FFB8-834A62C9FC52}"/>
              </a:ext>
            </a:extLst>
          </p:cNvPr>
          <p:cNvSpPr/>
          <p:nvPr/>
        </p:nvSpPr>
        <p:spPr>
          <a:xfrm>
            <a:off x="564720" y="3257588"/>
            <a:ext cx="11256885" cy="18470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07F5943-F1F9-EEA7-FC54-4765DFDC90F0}"/>
              </a:ext>
            </a:extLst>
          </p:cNvPr>
          <p:cNvSpPr/>
          <p:nvPr/>
        </p:nvSpPr>
        <p:spPr>
          <a:xfrm>
            <a:off x="467557" y="1815483"/>
            <a:ext cx="11256885" cy="139823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BB62C7B-61D0-CE1F-CB43-51F7212B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64" y="702156"/>
            <a:ext cx="10483344" cy="736027"/>
          </a:xfrm>
        </p:spPr>
        <p:txBody>
          <a:bodyPr/>
          <a:lstStyle/>
          <a:p>
            <a:r>
              <a:rPr lang="ru-RU" dirty="0"/>
              <a:t>Инструменты: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229C1-C754-F2DF-ABDB-0E896BB57B16}"/>
              </a:ext>
            </a:extLst>
          </p:cNvPr>
          <p:cNvSpPr txBox="1"/>
          <p:nvPr/>
        </p:nvSpPr>
        <p:spPr>
          <a:xfrm>
            <a:off x="1634476" y="2191434"/>
            <a:ext cx="124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colab</a:t>
            </a:r>
            <a:endParaRPr lang="ru-RU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C944-9206-CC2D-73A8-D8C22E7CB0E4}"/>
              </a:ext>
            </a:extLst>
          </p:cNvPr>
          <p:cNvSpPr txBox="1"/>
          <p:nvPr/>
        </p:nvSpPr>
        <p:spPr>
          <a:xfrm>
            <a:off x="8512700" y="2191433"/>
            <a:ext cx="204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jupiter</a:t>
            </a:r>
            <a:r>
              <a:rPr lang="en-US" sz="3600" dirty="0"/>
              <a:t> lab</a:t>
            </a:r>
            <a:endParaRPr lang="ru-RU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CE781-B9A0-C0BA-C69C-5BAE06BCF599}"/>
              </a:ext>
            </a:extLst>
          </p:cNvPr>
          <p:cNvSpPr txBox="1"/>
          <p:nvPr/>
        </p:nvSpPr>
        <p:spPr>
          <a:xfrm>
            <a:off x="4153269" y="1734361"/>
            <a:ext cx="388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среда разработки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9E930-5BF3-1A28-9D44-EE93AF9E1557}"/>
              </a:ext>
            </a:extLst>
          </p:cNvPr>
          <p:cNvSpPr txBox="1"/>
          <p:nvPr/>
        </p:nvSpPr>
        <p:spPr>
          <a:xfrm>
            <a:off x="3273025" y="3310374"/>
            <a:ext cx="556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библиотеки и фреймворки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C35E9-391C-1143-0160-0ED4FEE44E60}"/>
              </a:ext>
            </a:extLst>
          </p:cNvPr>
          <p:cNvSpPr txBox="1"/>
          <p:nvPr/>
        </p:nvSpPr>
        <p:spPr>
          <a:xfrm>
            <a:off x="1634476" y="4156227"/>
            <a:ext cx="124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Spark</a:t>
            </a:r>
            <a:endParaRPr lang="ru-RU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2C255-ABB1-9BBC-2937-FC46CB811E4B}"/>
              </a:ext>
            </a:extLst>
          </p:cNvPr>
          <p:cNvSpPr txBox="1"/>
          <p:nvPr/>
        </p:nvSpPr>
        <p:spPr>
          <a:xfrm>
            <a:off x="2910395" y="4156226"/>
            <a:ext cx="148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Pandas</a:t>
            </a:r>
            <a:endParaRPr lang="ru-RU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F8362-1A95-761D-0CE4-A711C570D436}"/>
              </a:ext>
            </a:extLst>
          </p:cNvPr>
          <p:cNvSpPr txBox="1"/>
          <p:nvPr/>
        </p:nvSpPr>
        <p:spPr>
          <a:xfrm>
            <a:off x="4427491" y="4156226"/>
            <a:ext cx="157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Sklearn</a:t>
            </a:r>
            <a:endParaRPr lang="ru-RU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80E69-4650-73FE-1141-9753E39289C8}"/>
              </a:ext>
            </a:extLst>
          </p:cNvPr>
          <p:cNvSpPr txBox="1"/>
          <p:nvPr/>
        </p:nvSpPr>
        <p:spPr>
          <a:xfrm>
            <a:off x="6031884" y="4156226"/>
            <a:ext cx="220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Matplotlib</a:t>
            </a:r>
            <a:endParaRPr lang="ru-RU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894F4-30DB-378E-7BD1-74ACEDC87AE9}"/>
              </a:ext>
            </a:extLst>
          </p:cNvPr>
          <p:cNvSpPr txBox="1"/>
          <p:nvPr/>
        </p:nvSpPr>
        <p:spPr>
          <a:xfrm>
            <a:off x="8145263" y="4148825"/>
            <a:ext cx="124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Scipy</a:t>
            </a:r>
            <a:endParaRPr lang="ru-RU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C0E0B-1574-80B0-6218-4AE1D53EA804}"/>
              </a:ext>
            </a:extLst>
          </p:cNvPr>
          <p:cNvSpPr txBox="1"/>
          <p:nvPr/>
        </p:nvSpPr>
        <p:spPr>
          <a:xfrm>
            <a:off x="9250533" y="4156226"/>
            <a:ext cx="157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Numpy</a:t>
            </a:r>
            <a:endParaRPr lang="ru-RU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91C4A-A7BD-FA82-6116-2D5DE116B471}"/>
              </a:ext>
            </a:extLst>
          </p:cNvPr>
          <p:cNvSpPr txBox="1"/>
          <p:nvPr/>
        </p:nvSpPr>
        <p:spPr>
          <a:xfrm>
            <a:off x="5163599" y="4965319"/>
            <a:ext cx="178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модели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47E6F-B48D-F024-7861-9FE8002B5856}"/>
              </a:ext>
            </a:extLst>
          </p:cNvPr>
          <p:cNvSpPr txBox="1"/>
          <p:nvPr/>
        </p:nvSpPr>
        <p:spPr>
          <a:xfrm>
            <a:off x="1127464" y="5611650"/>
            <a:ext cx="254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LogisticRegression</a:t>
            </a:r>
            <a:endParaRPr lang="ru-R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C6CC06-92BB-D964-3628-E846F68931EA}"/>
              </a:ext>
            </a:extLst>
          </p:cNvPr>
          <p:cNvSpPr txBox="1"/>
          <p:nvPr/>
        </p:nvSpPr>
        <p:spPr>
          <a:xfrm>
            <a:off x="3675355" y="5611650"/>
            <a:ext cx="197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XGBClassifier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4AD87E-8C13-19D9-0B33-69007977580A}"/>
              </a:ext>
            </a:extLst>
          </p:cNvPr>
          <p:cNvSpPr txBox="1"/>
          <p:nvPr/>
        </p:nvSpPr>
        <p:spPr>
          <a:xfrm>
            <a:off x="5590712" y="5611649"/>
            <a:ext cx="96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Keras</a:t>
            </a:r>
            <a:endParaRPr lang="ru-RU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B6FC0B-8592-B286-9435-0FB3E300FEEB}"/>
              </a:ext>
            </a:extLst>
          </p:cNvPr>
          <p:cNvSpPr txBox="1"/>
          <p:nvPr/>
        </p:nvSpPr>
        <p:spPr>
          <a:xfrm>
            <a:off x="6508689" y="5603732"/>
            <a:ext cx="178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GaussianNB</a:t>
            </a:r>
            <a:endParaRPr lang="ru-RU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1B6C5F-DFDA-F57F-9290-6CD57F749781}"/>
              </a:ext>
            </a:extLst>
          </p:cNvPr>
          <p:cNvSpPr txBox="1"/>
          <p:nvPr/>
        </p:nvSpPr>
        <p:spPr>
          <a:xfrm>
            <a:off x="8213692" y="5595815"/>
            <a:ext cx="209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RandomForest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3167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781" y="133164"/>
            <a:ext cx="10993549" cy="772767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>
                <a:solidFill>
                  <a:schemeClr val="bg1"/>
                </a:solidFill>
              </a:rPr>
              <a:t>Анализ данных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7941" y="322048"/>
            <a:ext cx="3063748" cy="484822"/>
          </a:xfrm>
        </p:spPr>
        <p:txBody>
          <a:bodyPr rtlCol="0">
            <a:normAutofit/>
          </a:bodyPr>
          <a:lstStyle/>
          <a:p>
            <a:pPr rtl="0"/>
            <a:r>
              <a:rPr lang="ru-RU" sz="2400" dirty="0">
                <a:solidFill>
                  <a:srgbClr val="7CEBFF"/>
                </a:solidFill>
              </a:rPr>
              <a:t>Особенности</a:t>
            </a:r>
            <a:r>
              <a:rPr lang="ru-RU" dirty="0">
                <a:solidFill>
                  <a:srgbClr val="7CEBFF"/>
                </a:solidFill>
              </a:rPr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7E72C9-8899-5218-028E-CF6D93F5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81" y="1492418"/>
            <a:ext cx="2388315" cy="2514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AEA30-94A9-3DCE-FF00-36763E408870}"/>
              </a:ext>
            </a:extLst>
          </p:cNvPr>
          <p:cNvSpPr txBox="1"/>
          <p:nvPr/>
        </p:nvSpPr>
        <p:spPr>
          <a:xfrm>
            <a:off x="4305111" y="1492418"/>
            <a:ext cx="715421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sz="1800" b="1" dirty="0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b="1" dirty="0">
                <a:solidFill>
                  <a:srgbClr val="C00000"/>
                </a:solidFill>
              </a:rPr>
              <a:t>Данные уже закодированы и </a:t>
            </a:r>
            <a:r>
              <a:rPr lang="ru-RU" sz="1800" b="1" dirty="0" err="1">
                <a:solidFill>
                  <a:srgbClr val="C00000"/>
                </a:solidFill>
              </a:rPr>
              <a:t>бинаризованы</a:t>
            </a:r>
            <a:r>
              <a:rPr lang="ru-RU" sz="1800" b="1" dirty="0">
                <a:solidFill>
                  <a:srgbClr val="C00000"/>
                </a:solidFill>
              </a:rPr>
              <a:t>. Бинаризация и кодирование уменьшают информативность данных, затрудняя выполнение операций сравнения, ранжирования и арифметических вычислений с признаками.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0002B-DF69-7FD9-AC7E-1CC4F353BB26}"/>
              </a:ext>
            </a:extLst>
          </p:cNvPr>
          <p:cNvSpPr txBox="1"/>
          <p:nvPr/>
        </p:nvSpPr>
        <p:spPr>
          <a:xfrm>
            <a:off x="3501990" y="5221551"/>
            <a:ext cx="51880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sz="1800" b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chemeClr val="accent6"/>
                </a:solidFill>
              </a:rPr>
              <a:t>2. </a:t>
            </a:r>
            <a:r>
              <a:rPr lang="ru-RU" sz="1800" dirty="0">
                <a:solidFill>
                  <a:schemeClr val="accent6"/>
                </a:solidFill>
              </a:rPr>
              <a:t>Данные не содержат пропусков и дубликатов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66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EFF"/>
                </a:solidFill>
              </a:rPr>
              <a:t>Технические требования</a:t>
            </a:r>
          </a:p>
        </p:txBody>
      </p:sp>
      <p:sp>
        <p:nvSpPr>
          <p:cNvPr id="3" name="Заголовок 1">
            <a:extLst>
              <a:ext uri="{FF2B5EF4-FFF2-40B4-BE49-F238E27FC236}">
                <a16:creationId xmlns:a16="http://schemas.microsoft.com/office/drawing/2014/main" id="{FC890F0E-8BB1-E871-84DE-C9206BDD545B}"/>
              </a:ext>
            </a:extLst>
          </p:cNvPr>
          <p:cNvSpPr txBox="1">
            <a:spLocks/>
          </p:cNvSpPr>
          <p:nvPr/>
        </p:nvSpPr>
        <p:spPr>
          <a:xfrm>
            <a:off x="581192" y="710133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FFFEFF"/>
                </a:solidFill>
              </a:rPr>
              <a:t>«портрет» должника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399F35-F88F-6148-992E-D41E64D6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760" y="1142052"/>
            <a:ext cx="3245669" cy="4841305"/>
          </a:xfrm>
          <a:prstGeom prst="rect">
            <a:avLst/>
          </a:prstGeom>
          <a:effectLst>
            <a:outerShdw blurRad="1155700" dist="190500" dir="7440000" sx="114000" sy="114000" algn="ctr" rotWithShape="0">
              <a:srgbClr val="000000">
                <a:alpha val="88000"/>
              </a:srgbClr>
            </a:outerShdw>
          </a:effectLst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60A7BC87-9B23-B757-DE08-F32C09AE9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34780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количество дней с даты открытия кредита = 19 		</a:t>
            </a:r>
            <a:r>
              <a:rPr lang="ru-RU" sz="2400" dirty="0">
                <a:latin typeface="Bahnschrift SemiBold" panose="020B0502040204020203" pitchFamily="34" charset="0"/>
              </a:rPr>
              <a:t>36%</a:t>
            </a:r>
          </a:p>
          <a:p>
            <a:r>
              <a:rPr lang="ru-RU" dirty="0">
                <a:latin typeface="Bahnschrift SemiBold" panose="020B0502040204020203" pitchFamily="34" charset="0"/>
              </a:rPr>
              <a:t>полная стоимость кредита = 2						</a:t>
            </a:r>
            <a:r>
              <a:rPr lang="ru-RU" sz="2400" dirty="0">
                <a:latin typeface="Bahnschrift SemiBold" panose="020B0502040204020203" pitchFamily="34" charset="0"/>
              </a:rPr>
              <a:t>61%</a:t>
            </a:r>
          </a:p>
          <a:p>
            <a:r>
              <a:rPr lang="ru-RU" dirty="0">
                <a:latin typeface="Bahnschrift SemiBold" panose="020B0502040204020203" pitchFamily="34" charset="0"/>
              </a:rPr>
              <a:t>статусы ежемесячных платежей за 8 месяцев = 3</a:t>
            </a:r>
            <a:r>
              <a:rPr lang="ru-RU" sz="2400" dirty="0">
                <a:latin typeface="Bahnschrift SemiBold" panose="020B0502040204020203" pitchFamily="34" charset="0"/>
              </a:rPr>
              <a:t>	92%</a:t>
            </a:r>
          </a:p>
          <a:p>
            <a:r>
              <a:rPr lang="ru-RU" dirty="0">
                <a:latin typeface="Bahnschrift SemiBold" panose="020B0502040204020203" pitchFamily="34" charset="0"/>
              </a:rPr>
              <a:t>статусы ежемесячных платежей за 9 месяцев = 3	</a:t>
            </a:r>
            <a:r>
              <a:rPr lang="ru-RU" sz="2400" dirty="0">
                <a:latin typeface="Bahnschrift SemiBold" panose="020B0502040204020203" pitchFamily="34" charset="0"/>
              </a:rPr>
              <a:t>93%</a:t>
            </a:r>
          </a:p>
          <a:p>
            <a:endParaRPr lang="ru-RU" sz="2400" dirty="0">
              <a:latin typeface="Bahnschrift SemiBold" panose="020B0502040204020203" pitchFamily="34" charset="0"/>
            </a:endParaRPr>
          </a:p>
          <a:p>
            <a:endParaRPr lang="ru-RU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04045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4392</TotalTime>
  <Words>635</Words>
  <Application>Microsoft Office PowerPoint</Application>
  <PresentationFormat>Широкоэкранный</PresentationFormat>
  <Paragraphs>144</Paragraphs>
  <Slides>20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Bahnschrift SemiBold</vt:lpstr>
      <vt:lpstr>Bahnschrift SemiBold Condensed</vt:lpstr>
      <vt:lpstr>Bahnschrift SemiCondensed</vt:lpstr>
      <vt:lpstr>Calibri</vt:lpstr>
      <vt:lpstr>Corbel</vt:lpstr>
      <vt:lpstr>Noto Serif</vt:lpstr>
      <vt:lpstr>system-ui</vt:lpstr>
      <vt:lpstr>Wingdings 2</vt:lpstr>
      <vt:lpstr>Дивиденд</vt:lpstr>
      <vt:lpstr>Итоговый проект</vt:lpstr>
      <vt:lpstr>Узун демир</vt:lpstr>
      <vt:lpstr>Роль кредитного риск-менеджмента</vt:lpstr>
      <vt:lpstr>Задача: обучить модель кредитного риск-менеджмента для банка</vt:lpstr>
      <vt:lpstr>Описание данных</vt:lpstr>
      <vt:lpstr>Затруднения при выполнении: </vt:lpstr>
      <vt:lpstr>Инструменты:</vt:lpstr>
      <vt:lpstr>Анализ данных</vt:lpstr>
      <vt:lpstr>Технические требования</vt:lpstr>
      <vt:lpstr>Технические требования</vt:lpstr>
      <vt:lpstr>Удаление сильно коррелирующих признаков (&gt;0,85)</vt:lpstr>
      <vt:lpstr>Технические требования</vt:lpstr>
      <vt:lpstr>Технические требования</vt:lpstr>
      <vt:lpstr>Отбор признаков</vt:lpstr>
      <vt:lpstr>Комбинирование признаков для улучшения метрик</vt:lpstr>
      <vt:lpstr>Моделирование и тюнинг</vt:lpstr>
      <vt:lpstr>ПРОВЕРКА МОДЕЛИ НА ПЕРЕОБУЧЕНИЕ</vt:lpstr>
      <vt:lpstr>СОЗДАНИЕ ПАЙПЛАЙНА НА ВСЕЙ ВЫБОРКЕ</vt:lpstr>
      <vt:lpstr>работа пайплайна и результаты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</dc:title>
  <dc:creator>Uzun Demir</dc:creator>
  <cp:lastModifiedBy>Uzun Demir</cp:lastModifiedBy>
  <cp:revision>8</cp:revision>
  <dcterms:created xsi:type="dcterms:W3CDTF">2024-05-29T05:15:30Z</dcterms:created>
  <dcterms:modified xsi:type="dcterms:W3CDTF">2024-06-01T06:27:33Z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